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3"/>
  </p:notesMasterIdLst>
  <p:sldIdLst>
    <p:sldId id="590" r:id="rId2"/>
    <p:sldId id="447" r:id="rId3"/>
    <p:sldId id="582" r:id="rId4"/>
    <p:sldId id="291" r:id="rId5"/>
    <p:sldId id="332" r:id="rId6"/>
    <p:sldId id="577" r:id="rId7"/>
    <p:sldId id="583" r:id="rId8"/>
    <p:sldId id="333" r:id="rId9"/>
    <p:sldId id="293" r:id="rId10"/>
    <p:sldId id="296" r:id="rId11"/>
    <p:sldId id="315" r:id="rId12"/>
    <p:sldId id="579" r:id="rId13"/>
    <p:sldId id="297" r:id="rId14"/>
    <p:sldId id="334" r:id="rId15"/>
    <p:sldId id="299" r:id="rId16"/>
    <p:sldId id="584" r:id="rId17"/>
    <p:sldId id="300" r:id="rId18"/>
    <p:sldId id="303" r:id="rId19"/>
    <p:sldId id="314" r:id="rId20"/>
    <p:sldId id="304" r:id="rId21"/>
    <p:sldId id="325" r:id="rId22"/>
    <p:sldId id="305" r:id="rId23"/>
    <p:sldId id="306" r:id="rId24"/>
    <p:sldId id="301" r:id="rId25"/>
    <p:sldId id="585" r:id="rId26"/>
    <p:sldId id="307" r:id="rId27"/>
    <p:sldId id="308" r:id="rId28"/>
    <p:sldId id="309" r:id="rId29"/>
    <p:sldId id="310" r:id="rId30"/>
    <p:sldId id="311" r:id="rId31"/>
    <p:sldId id="5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7/4JEV/gJ6Sj8swQGxAtw==" hashData="EbAzfhDZfym8RYgAIBT1Na5BLc7IAXBWmN/96UpzkMHpB08fEmvLZ09HiGI9x/jI7A67kPCMdejdbMcm/GQu2A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4FC"/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94783"/>
  </p:normalViewPr>
  <p:slideViewPr>
    <p:cSldViewPr snapToGrid="0" snapToObjects="1">
      <p:cViewPr varScale="1">
        <p:scale>
          <a:sx n="78" d="100"/>
          <a:sy n="78" d="100"/>
        </p:scale>
        <p:origin x="917" y="58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3.jpe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jpeg"/><Relationship Id="rId1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51730" y="244174"/>
            <a:ext cx="3395148" cy="144286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370FB6-7031-0A4B-838F-03DBE8CD8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946227-18C8-F84C-AE02-FA328FFAD9D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0E076-9CDA-F11A-050B-71BF6E4B612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6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46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9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6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72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8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5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8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94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E28E9-05C7-BA4A-A6B9-63B6ED98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9971896" y="711201"/>
            <a:ext cx="2088924" cy="88774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8D31E1-44EA-57F8-3809-9C68FBC125D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30633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F40B-A87E-26C1-9A57-C85970C727F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83130" y="2079962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3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6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8" name="Hexagon 37"/>
          <p:cNvSpPr/>
          <p:nvPr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1EDFD-D879-9301-2CD6-8D4417A06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4A32A-20EC-A446-575E-9997D380688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D1E75772-EA89-4B01-396C-998E217A2B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1357B68-C602-9A5D-D324-03129075BBE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84463-B26B-278F-DDBD-95F487D180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02880-DD4D-5AE5-253F-701377551C5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29B4C-D24B-2E29-5880-F9AD450E79D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0A092A-7A47-BAA3-00A9-DA38F7409E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499CB5-48EC-5798-2436-99FE52A29B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C4E31-2A34-AED5-581F-6124934A9F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6BFA3-2CB8-B236-CA9F-39343C7C9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14" name="Picture 13" descr="User icon Royalty Free Vector Image - VectorStock">
            <a:extLst>
              <a:ext uri="{FF2B5EF4-FFF2-40B4-BE49-F238E27FC236}">
                <a16:creationId xmlns:a16="http://schemas.microsoft.com/office/drawing/2014/main" id="{20E57B25-9533-DEF7-658D-34D00E263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15F99E02-2FA5-1F89-2ECC-BFA46B6ECF6A}"/>
              </a:ext>
            </a:extLst>
          </p:cNvPr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A576D-587C-A112-DFC2-7C0059FE14FA}"/>
              </a:ext>
            </a:extLst>
          </p:cNvPr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80D8C1-B6E5-3045-049C-25F0C8CE86D6}"/>
              </a:ext>
            </a:extLst>
          </p:cNvPr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6E6CC3-8535-D10E-3489-3B708EB9C498}"/>
              </a:ext>
            </a:extLst>
          </p:cNvPr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78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Course Details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992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1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00" y="215182"/>
            <a:ext cx="116784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8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51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51730" y="244174"/>
            <a:ext cx="3395148" cy="144286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946227-18C8-F84C-AE02-FA328FFAD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23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32523" y="186561"/>
            <a:ext cx="3064414" cy="13023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9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3C8C9CD-3693-C144-BADE-D675A40494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C6D43-BEAC-0E4A-874E-F9975D500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131178" y="5715125"/>
            <a:ext cx="2088924" cy="887749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C5B474E-21B5-7771-2075-A337C9D1CA11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8FBD38E1-BE11-47B4-B228-284D3C69F57F}"/>
              </a:ext>
            </a:extLst>
          </p:cNvPr>
          <p:cNvSpPr txBox="1">
            <a:spLocks/>
          </p:cNvSpPr>
          <p:nvPr userDrawn="1"/>
        </p:nvSpPr>
        <p:spPr>
          <a:xfrm>
            <a:off x="990600" y="6608503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5265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654904-961B-A345-A19E-7B2A7EBC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1E69838E-7B90-433A-1AB9-72115E290C3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66575C76-7F7A-4470-83A0-D8A3A549F60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132178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A403C4-E5D8-5803-9BBA-B869D2894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76368811-2036-43A2-842E-0A1FC132248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7402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9A5391ED-3E5D-4E2F-AC82-7839F3339F8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32159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4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1" r:id="rId26"/>
    <p:sldLayoutId id="214748371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computer@darshan.ac.in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42" y="1103123"/>
            <a:ext cx="8297907" cy="2578780"/>
          </a:xfrm>
        </p:spPr>
        <p:txBody>
          <a:bodyPr/>
          <a:lstStyle/>
          <a:p>
            <a:r>
              <a:rPr lang="en-US" sz="4400" b="0" dirty="0"/>
              <a:t>Unit-2</a:t>
            </a:r>
            <a:br>
              <a:rPr lang="en-US" dirty="0"/>
            </a:br>
            <a:r>
              <a:rPr lang="en-US" sz="6000" dirty="0"/>
              <a:t>Application Layer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/>
              <a:t> L. Kotak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90813FE-E67E-4024-95C5-6A5CFC1D5F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251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Mail Transfer Protocol used in sending and receiving e-mail.</a:t>
            </a:r>
          </a:p>
          <a:p>
            <a:r>
              <a:rPr lang="en-US" altLang="en-US" dirty="0"/>
              <a:t>It use TCP to reliably transfer email message from client to server using </a:t>
            </a:r>
            <a:r>
              <a:rPr lang="en-US" altLang="en-US" dirty="0">
                <a:solidFill>
                  <a:schemeClr val="accent6"/>
                </a:solidFill>
              </a:rPr>
              <a:t>port 25</a:t>
            </a:r>
            <a:r>
              <a:rPr lang="en-US" altLang="en-US" dirty="0"/>
              <a:t>.</a:t>
            </a:r>
          </a:p>
          <a:p>
            <a:pPr lvl="0"/>
            <a:r>
              <a:rPr lang="en-IN" dirty="0"/>
              <a:t>It restricts the body (not just the headers) of all mail messages to simple 7-bit ASCII.</a:t>
            </a:r>
            <a:endParaRPr lang="en-US" dirty="0"/>
          </a:p>
          <a:p>
            <a:pPr lvl="0"/>
            <a:r>
              <a:rPr lang="en-IN" dirty="0"/>
              <a:t>SMTP does not use intermediate mail servers for sending mail.</a:t>
            </a:r>
          </a:p>
          <a:p>
            <a:r>
              <a:rPr lang="en-IN" dirty="0"/>
              <a:t>If receiving end mail server is down, the message remains in sending end mail server and waits for a new attempt. </a:t>
            </a:r>
            <a:endParaRPr 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SMTP - Example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295AF2-692E-0C46-AD95-9CEA90F9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688" y="1021582"/>
            <a:ext cx="73226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ine Callout 2 7"/>
          <p:cNvSpPr/>
          <p:nvPr/>
        </p:nvSpPr>
        <p:spPr>
          <a:xfrm>
            <a:off x="2434686" y="3800508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74994"/>
              <a:gd name="adj4" fmla="val 257"/>
              <a:gd name="adj5" fmla="val -136221"/>
              <a:gd name="adj6" fmla="val 11825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1) Alice uses user agent to compose message </a:t>
            </a:r>
            <a:r>
              <a:rPr lang="en-US" altLang="ja-JP" sz="2400" dirty="0"/>
              <a:t>to </a:t>
            </a:r>
            <a:r>
              <a:rPr lang="en-US" altLang="ja-JP" sz="2400" i="1" dirty="0" err="1">
                <a:latin typeface="Courier New" charset="0"/>
                <a:ea typeface="Courier New" charset="0"/>
                <a:cs typeface="Courier New" charset="0"/>
              </a:rPr>
              <a:t>computer@darshan.ac.in</a:t>
            </a:r>
            <a:endParaRPr lang="en-US" altLang="ja-JP" sz="2400" i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2587086" y="3800508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8847"/>
              <a:gd name="adj4" fmla="val 28530"/>
              <a:gd name="adj5" fmla="val -118610"/>
              <a:gd name="adj6" fmla="val 28416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2)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user agent sends message to her mail server; message placed in message queue.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27432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65853"/>
              <a:gd name="adj4" fmla="val 28309"/>
              <a:gd name="adj5" fmla="val -127922"/>
              <a:gd name="adj6" fmla="val 37473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ea typeface="ＭＳ Ｐゴシック" charset="-128"/>
              </a:rPr>
              <a:t>3) Client side of SMTP opens TCP connection with Bob</a:t>
            </a:r>
            <a:r>
              <a:rPr lang="en-US" altLang="en-US" sz="2400"/>
              <a:t>’</a:t>
            </a:r>
            <a:r>
              <a:rPr lang="en-US" altLang="ja-JP" sz="2400"/>
              <a:t>s mail server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28956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58403"/>
              <a:gd name="adj4" fmla="val 48412"/>
              <a:gd name="adj5" fmla="val -118610"/>
              <a:gd name="adj6" fmla="val 48077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en-US" sz="2400" dirty="0">
                <a:latin typeface="Gill Sans MT" charset="0"/>
                <a:ea typeface="ＭＳ Ｐゴシック" charset="-128"/>
              </a:rPr>
              <a:t>4)</a:t>
            </a:r>
            <a:r>
              <a:rPr lang="en-US" altLang="en-US" sz="2400" dirty="0">
                <a:ea typeface="ＭＳ Ｐゴシック" charset="-128"/>
              </a:rPr>
              <a:t> SMTP client sends Alice</a:t>
            </a:r>
            <a:r>
              <a:rPr lang="en-US" altLang="en-US" sz="2400" dirty="0"/>
              <a:t>’</a:t>
            </a:r>
            <a:r>
              <a:rPr lang="en-US" altLang="ja-JP" sz="2400" dirty="0"/>
              <a:t>s message over the TCP connection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3048000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37916"/>
              <a:gd name="adj4" fmla="val 57028"/>
              <a:gd name="adj5" fmla="val -102779"/>
              <a:gd name="adj6" fmla="val 56914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5) Bob</a:t>
            </a:r>
            <a:r>
              <a:rPr lang="en-US" altLang="en-US" sz="2400" dirty="0"/>
              <a:t>’</a:t>
            </a:r>
            <a:r>
              <a:rPr lang="en-US" altLang="ja-JP" sz="2400" dirty="0"/>
              <a:t>s mail server places the message in Bob’s mailbox</a:t>
            </a:r>
          </a:p>
        </p:txBody>
      </p:sp>
      <p:sp>
        <p:nvSpPr>
          <p:cNvPr id="16" name="Line Callout 2 15"/>
          <p:cNvSpPr/>
          <p:nvPr/>
        </p:nvSpPr>
        <p:spPr>
          <a:xfrm>
            <a:off x="3196686" y="3810001"/>
            <a:ext cx="6785514" cy="1609693"/>
          </a:xfrm>
          <a:prstGeom prst="borderCallout2">
            <a:avLst>
              <a:gd name="adj1" fmla="val 1439"/>
              <a:gd name="adj2" fmla="val 174"/>
              <a:gd name="adj3" fmla="val -40709"/>
              <a:gd name="adj4" fmla="val 69841"/>
              <a:gd name="adj5" fmla="val -120472"/>
              <a:gd name="adj6" fmla="val 69506"/>
            </a:avLst>
          </a:prstGeom>
          <a:solidFill>
            <a:srgbClr val="FBF4FC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en-US" sz="2400" dirty="0">
                <a:ea typeface="ＭＳ Ｐゴシック" charset="-128"/>
              </a:rPr>
              <a:t>6) Bob invokes his user agent to read message</a:t>
            </a:r>
          </a:p>
        </p:txBody>
      </p:sp>
    </p:spTree>
    <p:extLst>
      <p:ext uri="{BB962C8B-B14F-4D97-AF65-F5344CB8AC3E}">
        <p14:creationId xmlns:p14="http://schemas.microsoft.com/office/powerpoint/2010/main" val="16835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SMTP - Example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295AF2-692E-0C46-AD95-9CEA90F9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4688" y="1021582"/>
            <a:ext cx="73226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04081" y="3389520"/>
            <a:ext cx="4977215" cy="3428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 uses user agent to compose message </a:t>
            </a:r>
            <a:r>
              <a:rPr lang="en-US" altLang="ja-JP" sz="2000" dirty="0"/>
              <a:t>to </a:t>
            </a:r>
            <a:r>
              <a:rPr lang="en-US" altLang="ja-JP" sz="2000" i="1" dirty="0" err="1">
                <a:latin typeface="Courier New" charset="0"/>
                <a:ea typeface="Courier New" charset="0"/>
                <a:cs typeface="Courier New" charset="0"/>
                <a:hlinkClick r:id="rId3"/>
              </a:rPr>
              <a:t>computer@darshan.ac.in</a:t>
            </a:r>
            <a:endParaRPr lang="en-US" altLang="ja-JP" sz="2000" i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Alice</a:t>
            </a:r>
            <a:r>
              <a:rPr lang="en-US" altLang="en-US" sz="2000" dirty="0"/>
              <a:t>’</a:t>
            </a:r>
            <a:r>
              <a:rPr lang="en-US" altLang="ja-JP" sz="2000" dirty="0"/>
              <a:t>s user agent sends message to her mail server; message placed in message queue.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en-US" sz="2000" dirty="0">
                <a:ea typeface="ＭＳ Ｐゴシック" charset="-128"/>
              </a:rPr>
              <a:t>Client side of SMTP opens TCP connection with Bob</a:t>
            </a:r>
            <a:r>
              <a:rPr lang="en-US" altLang="en-US" sz="2000" dirty="0"/>
              <a:t>’</a:t>
            </a:r>
            <a:r>
              <a:rPr lang="en-US" altLang="ja-JP" sz="2000" dirty="0"/>
              <a:t>s mail server</a:t>
            </a:r>
            <a:r>
              <a:rPr lang="en-US" altLang="ja-JP" sz="2200" dirty="0">
                <a:latin typeface="+mn-lt"/>
              </a:rPr>
              <a:t>.</a:t>
            </a:r>
            <a:endParaRPr lang="en-US" altLang="en-US" sz="2200" dirty="0">
              <a:latin typeface="+mn-lt"/>
              <a:ea typeface="ＭＳ Ｐゴシック" charset="-128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894786" y="3443457"/>
            <a:ext cx="5086614" cy="2971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en-US" sz="2200" dirty="0">
                <a:ea typeface="ＭＳ Ｐゴシック" charset="-128"/>
              </a:rPr>
              <a:t>4. SMTP client sends Alice</a:t>
            </a:r>
            <a:r>
              <a:rPr lang="en-US" altLang="en-US" sz="2200" dirty="0"/>
              <a:t>’</a:t>
            </a:r>
            <a:r>
              <a:rPr lang="en-US" altLang="ja-JP" sz="2200" dirty="0"/>
              <a:t>s message over the TCP connection.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5. Bob</a:t>
            </a:r>
            <a:r>
              <a:rPr lang="en-US" altLang="en-US" sz="2200" dirty="0"/>
              <a:t>’</a:t>
            </a:r>
            <a:r>
              <a:rPr lang="en-US" altLang="ja-JP" sz="2200" dirty="0"/>
              <a:t>s mail server places the message in Bob’s mailbox.</a:t>
            </a:r>
          </a:p>
          <a:p>
            <a:pPr algn="just">
              <a:buFont typeface="Arial" pitchFamily="34" charset="0"/>
              <a:buNone/>
            </a:pPr>
            <a:r>
              <a:rPr lang="en-US" altLang="en-US" sz="2200" dirty="0">
                <a:ea typeface="ＭＳ Ｐゴシック" charset="-128"/>
              </a:rPr>
              <a:t>6. Bob invokes his user agent to read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7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Mail Access Protocols (POP3 and IMAP)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POP3</a:t>
            </a:r>
          </a:p>
          <a:p>
            <a:pPr lvl="1"/>
            <a:r>
              <a:rPr lang="en-US" dirty="0"/>
              <a:t>Post Office Protocol – Version 3</a:t>
            </a:r>
          </a:p>
          <a:p>
            <a:r>
              <a:rPr lang="en-US" dirty="0"/>
              <a:t>IMAP</a:t>
            </a:r>
          </a:p>
          <a:p>
            <a:pPr lvl="1"/>
            <a:r>
              <a:rPr lang="en-US" dirty="0"/>
              <a:t>Internet Mail Access Protocol</a:t>
            </a:r>
          </a:p>
          <a:p>
            <a:r>
              <a:rPr lang="en-US" dirty="0"/>
              <a:t>A mail access protocol, such as POP3, is used to transfer mail from the recipient’s mail server to the recipient’s user agent.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990600"/>
            <a:ext cx="8242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POP3 – Post Office Version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467985" cy="5590565"/>
          </a:xfrm>
        </p:spPr>
        <p:txBody>
          <a:bodyPr>
            <a:normAutofit/>
          </a:bodyPr>
          <a:lstStyle/>
          <a:p>
            <a:pPr lvl="0"/>
            <a:r>
              <a:rPr lang="en-IN" dirty="0"/>
              <a:t>POP3 is an extremely simple mail access protocol.</a:t>
            </a:r>
            <a:endParaRPr lang="en-US" dirty="0"/>
          </a:p>
          <a:p>
            <a:pPr lvl="0"/>
            <a:r>
              <a:rPr lang="en-IN" dirty="0"/>
              <a:t>With the TCP connection established, POP3 progresses through three phases: </a:t>
            </a:r>
            <a:r>
              <a:rPr lang="en-IN" dirty="0">
                <a:solidFill>
                  <a:schemeClr val="accent6"/>
                </a:solidFill>
              </a:rPr>
              <a:t>authorization</a:t>
            </a:r>
            <a:r>
              <a:rPr lang="en-IN" dirty="0"/>
              <a:t>, </a:t>
            </a:r>
            <a:r>
              <a:rPr lang="en-IN" dirty="0">
                <a:solidFill>
                  <a:schemeClr val="accent6"/>
                </a:solidFill>
              </a:rPr>
              <a:t>transaction and update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/>
              <a:t>In </a:t>
            </a:r>
            <a:r>
              <a:rPr lang="en-IN" dirty="0">
                <a:solidFill>
                  <a:schemeClr val="accent6"/>
                </a:solidFill>
              </a:rPr>
              <a:t>authorization</a:t>
            </a:r>
            <a:r>
              <a:rPr lang="en-IN" dirty="0"/>
              <a:t>, the user agent sends a username and a password to authenticate the user. </a:t>
            </a:r>
            <a:endParaRPr lang="en-US" dirty="0"/>
          </a:p>
          <a:p>
            <a:pPr lvl="0"/>
            <a:r>
              <a:rPr lang="en-US" dirty="0"/>
              <a:t>I</a:t>
            </a:r>
            <a:r>
              <a:rPr lang="en-IN" dirty="0"/>
              <a:t>n </a:t>
            </a:r>
            <a:r>
              <a:rPr lang="en-IN" dirty="0">
                <a:solidFill>
                  <a:schemeClr val="accent6"/>
                </a:solidFill>
              </a:rPr>
              <a:t>transaction</a:t>
            </a:r>
            <a:r>
              <a:rPr lang="en-IN" dirty="0"/>
              <a:t>, the user agent retrieves messages, mark messages for deletion, remove deletion marks and obtain mail statistics. </a:t>
            </a:r>
            <a:endParaRPr lang="en-US" dirty="0"/>
          </a:p>
          <a:p>
            <a:pPr lvl="0"/>
            <a:r>
              <a:rPr lang="en-IN" dirty="0"/>
              <a:t>In </a:t>
            </a:r>
            <a:r>
              <a:rPr lang="en-IN" dirty="0">
                <a:solidFill>
                  <a:schemeClr val="accent6"/>
                </a:solidFill>
              </a:rPr>
              <a:t>update</a:t>
            </a:r>
            <a:r>
              <a:rPr lang="en-IN" dirty="0"/>
              <a:t>, after the quit command by client, ending the POP3 session; the mail server deletes marked messages.</a:t>
            </a:r>
          </a:p>
          <a:p>
            <a:pPr lvl="0"/>
            <a:r>
              <a:rPr lang="en-IN" dirty="0"/>
              <a:t>POP3 is designed to delete mail on the server as soon as the user has downloaded it.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9191A-E5DE-7A48-89BA-D22DD234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9165" y="1164754"/>
            <a:ext cx="1036145" cy="103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B8D96-0CA7-1242-9D51-E55CB14A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0048" y="1261677"/>
            <a:ext cx="939222" cy="939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091C2-0574-5D44-A38B-1F4933B6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131" y="2654452"/>
            <a:ext cx="964917" cy="964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60BF1-86A8-0E42-8226-186340884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014" y="2591454"/>
            <a:ext cx="939222" cy="939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19EEB-B9FC-0543-B5DE-95633F136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968" y="3921231"/>
            <a:ext cx="964918" cy="9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IMAP - Internet Mail Access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To keeps all messages in </a:t>
            </a:r>
            <a:r>
              <a:rPr lang="en-US" altLang="en-US" dirty="0">
                <a:solidFill>
                  <a:schemeClr val="accent6"/>
                </a:solidFill>
              </a:rPr>
              <a:t>one place</a:t>
            </a:r>
            <a:r>
              <a:rPr lang="en-US" altLang="en-US" dirty="0"/>
              <a:t>: at server</a:t>
            </a:r>
          </a:p>
          <a:p>
            <a:r>
              <a:rPr lang="en-IN" dirty="0"/>
              <a:t>The recipient can then move and organize the message into a new, user-created folder, read the message, delete the message, move messages from one folder to another and so on. </a:t>
            </a:r>
            <a:endParaRPr lang="en-US" dirty="0"/>
          </a:p>
          <a:p>
            <a:pPr lvl="0"/>
            <a:r>
              <a:rPr lang="en-IN" dirty="0"/>
              <a:t>To allow users to search remote folders for messages matching specific criteria. </a:t>
            </a:r>
            <a:endParaRPr lang="en-US" dirty="0"/>
          </a:p>
          <a:p>
            <a:pPr lvl="0"/>
            <a:r>
              <a:rPr lang="en-IN" dirty="0"/>
              <a:t>Also permit a user agent to obtain components of messages, When </a:t>
            </a:r>
            <a:r>
              <a:rPr lang="en-IN" dirty="0">
                <a:solidFill>
                  <a:schemeClr val="accent6"/>
                </a:solidFill>
              </a:rPr>
              <a:t>low-bandwidth connection </a:t>
            </a:r>
            <a:r>
              <a:rPr lang="en-IN" dirty="0"/>
              <a:t>between the user agent and its mail server. </a:t>
            </a:r>
            <a:endParaRPr lang="en-US" dirty="0"/>
          </a:p>
          <a:p>
            <a:pPr lvl="0"/>
            <a:r>
              <a:rPr lang="en-IN" dirty="0"/>
              <a:t>In this case, user not to download all the messages in its mailbox, particularly avoiding long messages like an audio or video clip.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62F12-59DA-EF9B-99BB-BC09B58B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– Domain Name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B3438-78A2-CBFB-B85C-AC258A8A8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29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DNS - Domain Name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endParaRPr lang="en-IN" dirty="0"/>
          </a:p>
          <a:p>
            <a:endParaRPr lang="en-IN" dirty="0"/>
          </a:p>
          <a:p>
            <a:pPr lvl="0"/>
            <a:endParaRPr lang="en-IN" dirty="0"/>
          </a:p>
          <a:p>
            <a:pPr lvl="0"/>
            <a:r>
              <a:rPr lang="en-IN" dirty="0"/>
              <a:t>It is an internet service that translates </a:t>
            </a:r>
            <a:r>
              <a:rPr lang="en-IN" dirty="0">
                <a:solidFill>
                  <a:schemeClr val="accent6"/>
                </a:solidFill>
              </a:rPr>
              <a:t>domain names into IP addresses</a:t>
            </a:r>
            <a:r>
              <a:rPr lang="en-IN" dirty="0"/>
              <a:t>. </a:t>
            </a:r>
          </a:p>
          <a:p>
            <a:r>
              <a:rPr lang="en-IN" altLang="en-US" dirty="0"/>
              <a:t>I</a:t>
            </a:r>
            <a:r>
              <a:rPr lang="en-US" altLang="en-US" dirty="0"/>
              <a:t>t is application-layer protocol. </a:t>
            </a:r>
          </a:p>
          <a:p>
            <a:r>
              <a:rPr lang="en-IN" dirty="0"/>
              <a:t>DNS service must translate the domain name into the corresponding IP address</a:t>
            </a:r>
            <a:r>
              <a:rPr lang="en-US" dirty="0"/>
              <a:t>.</a:t>
            </a:r>
          </a:p>
          <a:p>
            <a:pPr lvl="0"/>
            <a:r>
              <a:rPr lang="en-IN" dirty="0"/>
              <a:t>In DNS system, If one DNS server </a:t>
            </a:r>
            <a:r>
              <a:rPr lang="en-IN" dirty="0">
                <a:solidFill>
                  <a:srgbClr val="C00000"/>
                </a:solidFill>
              </a:rPr>
              <a:t>doesn't know </a:t>
            </a:r>
            <a:r>
              <a:rPr lang="en-IN" dirty="0"/>
              <a:t>how to translate a particular domain name, it </a:t>
            </a:r>
            <a:r>
              <a:rPr lang="en-IN" dirty="0">
                <a:solidFill>
                  <a:srgbClr val="C00000"/>
                </a:solidFill>
              </a:rPr>
              <a:t>asks another one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so on</a:t>
            </a:r>
            <a:r>
              <a:rPr lang="en-IN" dirty="0"/>
              <a:t>, until the </a:t>
            </a:r>
            <a:r>
              <a:rPr lang="en-IN" dirty="0">
                <a:solidFill>
                  <a:srgbClr val="C00000"/>
                </a:solidFill>
              </a:rPr>
              <a:t>correct IP address </a:t>
            </a:r>
            <a:r>
              <a:rPr lang="en-IN" dirty="0"/>
              <a:t>is returned.</a:t>
            </a:r>
          </a:p>
          <a:p>
            <a:pPr lvl="0"/>
            <a:endParaRPr lang="en-US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0" y="990600"/>
            <a:ext cx="725424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94860" y="1828800"/>
            <a:ext cx="99060" cy="762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827520" y="1842016"/>
            <a:ext cx="244186" cy="735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4586" y="2590801"/>
            <a:ext cx="284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Alphabetic name remember by human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6550" y="26347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18466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DNS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r>
              <a:rPr lang="en-IN" dirty="0"/>
              <a:t>DNS client wants to determine the IP address for the hostname </a:t>
            </a:r>
            <a:r>
              <a:rPr lang="en-IN" i="1" dirty="0" err="1">
                <a:solidFill>
                  <a:srgbClr val="C00000"/>
                </a:solidFill>
              </a:rPr>
              <a:t>www.amazon.com</a:t>
            </a:r>
            <a:endParaRPr lang="en-US" i="1" dirty="0">
              <a:solidFill>
                <a:srgbClr val="C00000"/>
              </a:solidFill>
            </a:endParaRPr>
          </a:p>
          <a:p>
            <a:pPr lvl="0"/>
            <a:r>
              <a:rPr lang="en-IN" dirty="0"/>
              <a:t>The client </a:t>
            </a:r>
            <a:r>
              <a:rPr lang="en-IN" dirty="0">
                <a:solidFill>
                  <a:srgbClr val="C00000"/>
                </a:solidFill>
              </a:rPr>
              <a:t>first contacts one of the root servers</a:t>
            </a:r>
            <a:r>
              <a:rPr lang="en-IN" dirty="0"/>
              <a:t>, which returns IP addresses for TLD servers - top-level domain </a:t>
            </a:r>
            <a:r>
              <a:rPr lang="en-IN" dirty="0">
                <a:solidFill>
                  <a:srgbClr val="C00000"/>
                </a:solidFill>
              </a:rPr>
              <a:t>.com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/>
              <a:t>Then </a:t>
            </a:r>
            <a:r>
              <a:rPr lang="en-IN" dirty="0">
                <a:solidFill>
                  <a:srgbClr val="C00000"/>
                </a:solidFill>
              </a:rPr>
              <a:t>contacts TLD servers</a:t>
            </a:r>
            <a:r>
              <a:rPr lang="en-IN" dirty="0"/>
              <a:t>, which returns the IP address of an </a:t>
            </a:r>
            <a:r>
              <a:rPr lang="en-IN" dirty="0">
                <a:solidFill>
                  <a:schemeClr val="accent6"/>
                </a:solidFill>
              </a:rPr>
              <a:t>authoritative server </a:t>
            </a:r>
            <a:r>
              <a:rPr lang="en-IN" dirty="0"/>
              <a:t>for </a:t>
            </a:r>
            <a:r>
              <a:rPr lang="en-IN" i="1" dirty="0" err="1">
                <a:solidFill>
                  <a:srgbClr val="C00000"/>
                </a:solidFill>
              </a:rPr>
              <a:t>www.amazon.com</a:t>
            </a:r>
            <a:endParaRPr lang="en-US" i="1" dirty="0">
              <a:solidFill>
                <a:srgbClr val="C00000"/>
              </a:solidFill>
            </a:endParaRPr>
          </a:p>
          <a:p>
            <a:pPr lvl="0"/>
            <a:r>
              <a:rPr lang="en-IN" dirty="0"/>
              <a:t>Finally, </a:t>
            </a:r>
            <a:r>
              <a:rPr lang="en-IN" dirty="0">
                <a:solidFill>
                  <a:srgbClr val="C00000"/>
                </a:solidFill>
              </a:rPr>
              <a:t>contacts one of the authoritative servers</a:t>
            </a:r>
            <a:r>
              <a:rPr lang="en-IN" dirty="0"/>
              <a:t> for </a:t>
            </a:r>
            <a:r>
              <a:rPr lang="en-IN" i="1" dirty="0" err="1">
                <a:solidFill>
                  <a:srgbClr val="C00000"/>
                </a:solidFill>
              </a:rPr>
              <a:t>www.amazon.com</a:t>
            </a:r>
            <a:r>
              <a:rPr lang="en-IN" dirty="0"/>
              <a:t>, which returns the </a:t>
            </a:r>
            <a:r>
              <a:rPr lang="en-IN" dirty="0">
                <a:solidFill>
                  <a:srgbClr val="C00000"/>
                </a:solidFill>
              </a:rPr>
              <a:t>IP address for the hostname </a:t>
            </a:r>
            <a:r>
              <a:rPr lang="en-IN" i="1" dirty="0" err="1"/>
              <a:t>www.amazon.com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359" y="711201"/>
            <a:ext cx="6905627" cy="2841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9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DNS: A distributed - hierarchical database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5E0B44-92B9-7B46-AB6A-5362B38FC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DNS Servers – </a:t>
            </a:r>
            <a:r>
              <a:rPr lang="en-US" dirty="0">
                <a:solidFill>
                  <a:schemeClr val="accent6"/>
                </a:solidFill>
              </a:rPr>
              <a:t>Total 13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52481-942F-7340-AA70-DC0BAF9D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1523999"/>
            <a:ext cx="8231378" cy="47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Principles of Network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Cookies, Web 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SMTP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IMAP, POP3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Socket programming with TCP and UDP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6"/>
                </a:solidFill>
              </a:rPr>
              <a:t>Top-level domain (TLD) servers:</a:t>
            </a:r>
          </a:p>
          <a:p>
            <a:pPr lvl="1"/>
            <a:r>
              <a:rPr lang="en-US" altLang="en-US" dirty="0"/>
              <a:t>It is responsible for com, org, net, </a:t>
            </a:r>
            <a:r>
              <a:rPr lang="en-US" altLang="en-US" dirty="0" err="1"/>
              <a:t>edu</a:t>
            </a:r>
            <a:r>
              <a:rPr lang="en-US" altLang="en-US" dirty="0"/>
              <a:t>, aero, jobs, museums, and all top-level country domains, e.g.: </a:t>
            </a:r>
            <a:r>
              <a:rPr lang="en-US" altLang="en-US" dirty="0" err="1"/>
              <a:t>uk</a:t>
            </a:r>
            <a:r>
              <a:rPr lang="en-US" altLang="en-US" dirty="0"/>
              <a:t>, </a:t>
            </a:r>
            <a:r>
              <a:rPr lang="en-US" altLang="en-US" dirty="0" err="1"/>
              <a:t>fr</a:t>
            </a:r>
            <a:r>
              <a:rPr lang="en-US" altLang="en-US" dirty="0"/>
              <a:t>, ca, </a:t>
            </a:r>
            <a:r>
              <a:rPr lang="en-US" altLang="en-US" dirty="0" err="1"/>
              <a:t>jp</a:t>
            </a:r>
            <a:endParaRPr lang="en-US" altLang="en-US" dirty="0"/>
          </a:p>
          <a:p>
            <a:pPr lvl="1"/>
            <a:r>
              <a:rPr lang="en-US" altLang="en-US" dirty="0"/>
              <a:t>Network Solutions maintains servers for .com TLD</a:t>
            </a:r>
          </a:p>
          <a:p>
            <a:pPr lvl="1"/>
            <a:r>
              <a:rPr lang="en-US" altLang="en-US" dirty="0"/>
              <a:t>Education for .</a:t>
            </a:r>
            <a:r>
              <a:rPr lang="en-US" altLang="en-US" dirty="0" err="1"/>
              <a:t>edu</a:t>
            </a:r>
            <a:r>
              <a:rPr lang="en-US" altLang="en-US" dirty="0"/>
              <a:t> TLD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Authoritative DNS servers: </a:t>
            </a:r>
          </a:p>
          <a:p>
            <a:pPr lvl="1"/>
            <a:r>
              <a:rPr lang="en-US" altLang="en-US" dirty="0"/>
              <a:t>To organization’</a:t>
            </a:r>
            <a:r>
              <a:rPr lang="en-US" altLang="ja-JP" dirty="0"/>
              <a:t>s own DNS servers, providing authoritative hostname to IP mappings for organization’s named hosts.</a:t>
            </a:r>
          </a:p>
          <a:p>
            <a:pPr lvl="1"/>
            <a:r>
              <a:rPr lang="en-US" altLang="en-US" dirty="0"/>
              <a:t>It can be maintained by organization or service provider.</a:t>
            </a:r>
          </a:p>
          <a:p>
            <a:r>
              <a:rPr lang="en-US" dirty="0">
                <a:solidFill>
                  <a:schemeClr val="accent6"/>
                </a:solidFill>
              </a:rPr>
              <a:t>Local DNS name servers:</a:t>
            </a:r>
          </a:p>
          <a:p>
            <a:pPr lvl="1"/>
            <a:r>
              <a:rPr lang="en-US" altLang="en-US" dirty="0"/>
              <a:t>It does not strictly belong to hierarchy</a:t>
            </a:r>
          </a:p>
          <a:p>
            <a:pPr lvl="1"/>
            <a:r>
              <a:rPr lang="en-US" altLang="en-US" dirty="0"/>
              <a:t>when host makes DNS query, query is sent to its local DNS server.</a:t>
            </a:r>
          </a:p>
          <a:p>
            <a:pPr lvl="2"/>
            <a:r>
              <a:rPr lang="en-US" altLang="en-US" dirty="0"/>
              <a:t>It acts as proxy, forwards query into hierarchy.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5EF1-AAB6-0A40-BAF9-6C86C2C6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- Example</a:t>
            </a:r>
          </a:p>
        </p:txBody>
      </p:sp>
      <p:pic>
        <p:nvPicPr>
          <p:cNvPr id="4" name="How the DNS works1.mp4">
            <a:hlinkClick r:id="" action="ppaction://media"/>
            <a:extLst>
              <a:ext uri="{FF2B5EF4-FFF2-40B4-BE49-F238E27FC236}">
                <a16:creationId xmlns:a16="http://schemas.microsoft.com/office/drawing/2014/main" id="{D8E6A218-3472-C649-9E68-B2D23688CE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56" y="836706"/>
            <a:ext cx="9939337" cy="5591175"/>
          </a:xfrm>
        </p:spPr>
      </p:pic>
    </p:spTree>
    <p:extLst>
      <p:ext uri="{BB962C8B-B14F-4D97-AF65-F5344CB8AC3E}">
        <p14:creationId xmlns:p14="http://schemas.microsoft.com/office/powerpoint/2010/main" val="37690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140994" cy="5590565"/>
          </a:xfrm>
        </p:spPr>
        <p:txBody>
          <a:bodyPr/>
          <a:lstStyle/>
          <a:p>
            <a:r>
              <a:rPr lang="en-US" altLang="en-US" dirty="0"/>
              <a:t>Iterated Query:</a:t>
            </a:r>
          </a:p>
          <a:p>
            <a:pPr lvl="1"/>
            <a:r>
              <a:rPr lang="en-US" altLang="en-US" dirty="0"/>
              <a:t>A host at </a:t>
            </a:r>
            <a:r>
              <a:rPr lang="en-US" altLang="en-US" dirty="0" err="1"/>
              <a:t>cis.poly.edu</a:t>
            </a:r>
            <a:r>
              <a:rPr lang="en-US" altLang="en-US" dirty="0"/>
              <a:t> wants IP address for </a:t>
            </a:r>
            <a:r>
              <a:rPr lang="en-US" altLang="en-US" dirty="0" err="1"/>
              <a:t>gaia.cs.umass.edu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416455" y="5268148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892956" y="6117459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9000781" y="867597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flipH="1" flipV="1">
            <a:off x="8495955" y="3302822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9"/>
          <p:cNvSpPr>
            <a:spLocks noChangeShapeType="1"/>
          </p:cNvSpPr>
          <p:nvPr/>
        </p:nvSpPr>
        <p:spPr bwMode="auto">
          <a:xfrm flipV="1">
            <a:off x="8610255" y="1607372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8896005" y="276942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 flipH="1" flipV="1">
            <a:off x="8896006" y="2940872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>
            <a:off x="8819806" y="1835972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>
            <a:off x="8686456" y="3320285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7389468" y="3448873"/>
            <a:ext cx="1898650" cy="611187"/>
            <a:chOff x="2831" y="2132"/>
            <a:chExt cx="1196" cy="385"/>
          </a:xfrm>
        </p:grpSpPr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charset="0"/>
                </a:rPr>
                <a:t>local DNS server</a:t>
              </a:r>
              <a:endParaRPr lang="en-US" altLang="en-US" sz="240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solidFill>
                    <a:srgbClr val="000099"/>
                  </a:solidFill>
                  <a:latin typeface="Arial" charset="0"/>
                </a:rPr>
                <a:t>dns.poly.edu</a:t>
              </a: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8207030" y="415848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8749955" y="18248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9188105" y="206298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9502430" y="24725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9532593" y="295992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10129493" y="399973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2" name="Text Box 60"/>
          <p:cNvSpPr txBox="1">
            <a:spLocks noChangeArrowheads="1"/>
          </p:cNvSpPr>
          <p:nvPr/>
        </p:nvSpPr>
        <p:spPr bwMode="auto">
          <a:xfrm>
            <a:off x="9562756" y="481571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3" name="Text Box 61"/>
          <p:cNvSpPr txBox="1">
            <a:spLocks noChangeArrowheads="1"/>
          </p:cNvSpPr>
          <p:nvPr/>
        </p:nvSpPr>
        <p:spPr bwMode="auto">
          <a:xfrm>
            <a:off x="9502430" y="402989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8759480" y="417753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Line 63"/>
          <p:cNvSpPr>
            <a:spLocks noChangeShapeType="1"/>
          </p:cNvSpPr>
          <p:nvPr/>
        </p:nvSpPr>
        <p:spPr bwMode="auto">
          <a:xfrm>
            <a:off x="8829330" y="3101209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64"/>
          <p:cNvSpPr>
            <a:spLocks noChangeShapeType="1"/>
          </p:cNvSpPr>
          <p:nvPr/>
        </p:nvSpPr>
        <p:spPr bwMode="auto">
          <a:xfrm flipH="1" flipV="1">
            <a:off x="8789644" y="3226622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65"/>
          <p:cNvSpPr txBox="1">
            <a:spLocks noChangeArrowheads="1"/>
          </p:cNvSpPr>
          <p:nvPr/>
        </p:nvSpPr>
        <p:spPr bwMode="auto">
          <a:xfrm>
            <a:off x="9761193" y="223919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TLD DNS server</a:t>
            </a:r>
            <a:endParaRPr lang="en-US" altLang="en-US" sz="1600">
              <a:latin typeface="Arial" charset="0"/>
            </a:endParaRPr>
          </a:p>
        </p:txBody>
      </p:sp>
      <p:grpSp>
        <p:nvGrpSpPr>
          <p:cNvPr id="28" name="Group 86"/>
          <p:cNvGrpSpPr>
            <a:grpSpLocks/>
          </p:cNvGrpSpPr>
          <p:nvPr/>
        </p:nvGrpSpPr>
        <p:grpSpPr bwMode="auto">
          <a:xfrm flipH="1">
            <a:off x="10435881" y="5477698"/>
            <a:ext cx="925513" cy="795337"/>
            <a:chOff x="-44" y="1473"/>
            <a:chExt cx="981" cy="1105"/>
          </a:xfrm>
        </p:grpSpPr>
        <p:pic>
          <p:nvPicPr>
            <p:cNvPr id="29" name="Picture 8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9"/>
          <p:cNvGrpSpPr>
            <a:grpSpLocks/>
          </p:cNvGrpSpPr>
          <p:nvPr/>
        </p:nvGrpSpPr>
        <p:grpSpPr bwMode="auto">
          <a:xfrm>
            <a:off x="7975256" y="4631559"/>
            <a:ext cx="925513" cy="795338"/>
            <a:chOff x="-44" y="1473"/>
            <a:chExt cx="981" cy="1105"/>
          </a:xfrm>
        </p:grpSpPr>
        <p:pic>
          <p:nvPicPr>
            <p:cNvPr id="32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125"/>
          <p:cNvGrpSpPr>
            <a:grpSpLocks/>
          </p:cNvGrpSpPr>
          <p:nvPr/>
        </p:nvGrpSpPr>
        <p:grpSpPr bwMode="auto">
          <a:xfrm>
            <a:off x="10435881" y="4129909"/>
            <a:ext cx="390525" cy="641350"/>
            <a:chOff x="4140" y="429"/>
            <a:chExt cx="1425" cy="2396"/>
          </a:xfrm>
        </p:grpSpPr>
        <p:sp>
          <p:nvSpPr>
            <p:cNvPr id="35" name="Freeform 12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12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7" name="Freeform 12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2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3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" name="Group 13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" name="AutoShape 13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6" name="AutoShape 133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" name="Rectangle 13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2" name="Group 13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3" name="AutoShape 13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4" name="AutoShape 13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" name="Rectangle 13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" name="Rectangle 13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5" name="Group 14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1" name="AutoShape 14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2" name="AutoShape 1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6" name="Freeform 14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14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" name="AutoShape 14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0" name="AutoShape 146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8" name="Rectangle 14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" name="Freeform 14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4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15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2" name="Freeform 15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15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4" name="AutoShape 15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Oval 15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5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7" name="Oval 15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8" name="Rectangle 15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7" name="Group 158"/>
          <p:cNvGrpSpPr>
            <a:grpSpLocks/>
          </p:cNvGrpSpPr>
          <p:nvPr/>
        </p:nvGrpSpPr>
        <p:grpSpPr bwMode="auto">
          <a:xfrm>
            <a:off x="8432456" y="2617022"/>
            <a:ext cx="390525" cy="641350"/>
            <a:chOff x="4140" y="429"/>
            <a:chExt cx="1425" cy="2396"/>
          </a:xfrm>
        </p:grpSpPr>
        <p:sp>
          <p:nvSpPr>
            <p:cNvPr id="68" name="Freeform 15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160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0" name="Freeform 16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6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163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3" name="Group 16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8" name="AutoShape 16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9" name="AutoShape 166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4" name="Rectangle 167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5" name="Group 16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" name="AutoShape 169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7" name="AutoShape 170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6" name="Rectangle 171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7" name="Rectangle 172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8" name="Group 17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4" name="AutoShape 174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5" name="AutoShape 175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9" name="Freeform 17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" name="Group 17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" name="AutoShape 178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3" name="AutoShape 179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1" name="Rectangle 180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183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AutoShape 185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7" name="AutoShape 186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Oval 187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188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0" name="Oval 189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0" name="Group 224"/>
          <p:cNvGrpSpPr>
            <a:grpSpLocks/>
          </p:cNvGrpSpPr>
          <p:nvPr/>
        </p:nvGrpSpPr>
        <p:grpSpPr bwMode="auto">
          <a:xfrm>
            <a:off x="9586569" y="1354959"/>
            <a:ext cx="390525" cy="641350"/>
            <a:chOff x="4140" y="429"/>
            <a:chExt cx="1425" cy="2396"/>
          </a:xfrm>
        </p:grpSpPr>
        <p:sp>
          <p:nvSpPr>
            <p:cNvPr id="101" name="Freeform 22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226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3" name="Freeform 22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229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6" name="Group 23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1" name="AutoShape 231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2" name="AutoShape 232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7" name="Rectangle 233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8" name="Group 23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" name="AutoShape 235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0" name="AutoShape 23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9" name="Rectangle 237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0" name="Rectangle 238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1" name="Group 23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7" name="AutoShape 24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8" name="AutoShape 24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2" name="Freeform 24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24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5" name="AutoShape 244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6" name="AutoShape 245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4" name="Rectangle 246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5" name="Freeform 24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24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249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8" name="Freeform 25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AutoShape 251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0" name="AutoShape 252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Oval 253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54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3" name="Oval 255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4" name="Rectangle 256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3" name="Group 257"/>
          <p:cNvGrpSpPr>
            <a:grpSpLocks/>
          </p:cNvGrpSpPr>
          <p:nvPr/>
        </p:nvGrpSpPr>
        <p:grpSpPr bwMode="auto">
          <a:xfrm>
            <a:off x="10402544" y="2607497"/>
            <a:ext cx="390525" cy="641350"/>
            <a:chOff x="4140" y="429"/>
            <a:chExt cx="1425" cy="2396"/>
          </a:xfrm>
        </p:grpSpPr>
        <p:sp>
          <p:nvSpPr>
            <p:cNvPr id="134" name="Freeform 2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259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6" name="Freeform 2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2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262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39" name="Group 2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4" name="AutoShape 264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5" name="AutoShape 265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0" name="Rectangle 266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1" name="Group 2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2" name="AutoShape 268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3" name="AutoShape 269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2" name="Rectangle 270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3" name="Rectangle 271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4" name="Group 2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0" name="AutoShape 27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1" name="AutoShape 274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5" name="Freeform 2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" name="Group 2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8" name="AutoShape 277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59" name="AutoShape 278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7" name="Rectangle 279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8" name="Freeform 2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282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1" name="Freeform 2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AutoShape 284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3" name="AutoShape 285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Oval 286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287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6" name="Oval 288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7" name="Rectangle 289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DNS Name Resolution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284178" cy="5590565"/>
          </a:xfrm>
        </p:spPr>
        <p:txBody>
          <a:bodyPr/>
          <a:lstStyle/>
          <a:p>
            <a:r>
              <a:rPr lang="en-US" dirty="0"/>
              <a:t>Recursive Query:</a:t>
            </a:r>
          </a:p>
          <a:p>
            <a:pPr lvl="1"/>
            <a:r>
              <a:rPr lang="en-US" altLang="en-US" dirty="0"/>
              <a:t>A host at </a:t>
            </a:r>
            <a:r>
              <a:rPr lang="en-US" altLang="en-US" dirty="0" err="1"/>
              <a:t>cis.poly.edu</a:t>
            </a:r>
            <a:r>
              <a:rPr lang="en-US" altLang="en-US" dirty="0"/>
              <a:t> wants IP address for </a:t>
            </a:r>
            <a:r>
              <a:rPr lang="en-US" altLang="en-US" dirty="0" err="1"/>
              <a:t>gaia.cs.umass.edu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0728324" y="36831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4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6" name="Text Box 25"/>
          <p:cNvSpPr txBox="1">
            <a:spLocks noChangeArrowheads="1"/>
          </p:cNvSpPr>
          <p:nvPr/>
        </p:nvSpPr>
        <p:spPr bwMode="auto">
          <a:xfrm>
            <a:off x="10271124" y="37593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5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9990136" y="2243304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6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8" name="Line 60"/>
          <p:cNvSpPr>
            <a:spLocks noChangeShapeType="1"/>
          </p:cNvSpPr>
          <p:nvPr/>
        </p:nvSpPr>
        <p:spPr bwMode="auto">
          <a:xfrm>
            <a:off x="10706099" y="3367255"/>
            <a:ext cx="0" cy="67468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1"/>
          <p:cNvSpPr>
            <a:spLocks noChangeShapeType="1"/>
          </p:cNvSpPr>
          <p:nvPr/>
        </p:nvSpPr>
        <p:spPr bwMode="auto">
          <a:xfrm flipH="1" flipV="1">
            <a:off x="10585449" y="3378366"/>
            <a:ext cx="0" cy="71913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2"/>
          <p:cNvSpPr>
            <a:spLocks noChangeShapeType="1"/>
          </p:cNvSpPr>
          <p:nvPr/>
        </p:nvSpPr>
        <p:spPr bwMode="auto">
          <a:xfrm flipH="1" flipV="1">
            <a:off x="10064750" y="1967080"/>
            <a:ext cx="458787" cy="5667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10409236" y="181626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CC0000"/>
                </a:solidFill>
                <a:latin typeface="Arial" charset="0"/>
              </a:rPr>
              <a:t>3</a:t>
            </a:r>
            <a:endParaRPr lang="en-US" altLang="en-US" sz="2400" dirty="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472361" y="5307180"/>
            <a:ext cx="17462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requesting host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000099"/>
                </a:solidFill>
                <a:latin typeface="Arial" charset="0"/>
              </a:rPr>
              <a:t>cis.poly.edu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948862" y="6156491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Arial" charset="0"/>
              </a:rPr>
              <a:t>gaia.cs.umass.edu</a:t>
            </a:r>
            <a:endParaRPr lang="en-US" altLang="en-US" sz="1600" i="1" dirty="0">
              <a:latin typeface="Arial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9056687" y="906629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root DNS server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 flipV="1">
            <a:off x="8551861" y="3341854"/>
            <a:ext cx="0" cy="13144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V="1">
            <a:off x="8656636" y="1646404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H="1">
            <a:off x="8885237" y="1875004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8742362" y="3370430"/>
            <a:ext cx="9525" cy="13239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7445374" y="3487905"/>
            <a:ext cx="1898650" cy="611187"/>
            <a:chOff x="2831" y="2132"/>
            <a:chExt cx="1196" cy="385"/>
          </a:xfrm>
        </p:grpSpPr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831" y="2132"/>
              <a:ext cx="1196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Arial" charset="0"/>
                </a:rPr>
                <a:t>local DNS server</a:t>
              </a:r>
              <a:endParaRPr lang="en-US" altLang="en-US" sz="2400" dirty="0">
                <a:latin typeface="Arial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 dirty="0" err="1">
                  <a:solidFill>
                    <a:srgbClr val="000099"/>
                  </a:solidFill>
                  <a:latin typeface="Arial" charset="0"/>
                </a:rPr>
                <a:t>dns.poly.edu</a:t>
              </a:r>
              <a:endParaRPr lang="en-US" altLang="en-US" sz="1600" i="1" dirty="0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262936" y="419751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1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8805861" y="186389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2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9244011" y="210201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7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5" name="Text Box 60"/>
          <p:cNvSpPr txBox="1">
            <a:spLocks noChangeArrowheads="1"/>
          </p:cNvSpPr>
          <p:nvPr/>
        </p:nvSpPr>
        <p:spPr bwMode="auto">
          <a:xfrm>
            <a:off x="9618662" y="4854742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authoritative DNS server</a:t>
            </a:r>
            <a:endParaRPr lang="en-US" altLang="en-US" sz="2400">
              <a:latin typeface="Arial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Arial" charset="0"/>
              </a:rPr>
              <a:t>dns.cs.umass.edu</a:t>
            </a:r>
            <a:endParaRPr lang="en-US" altLang="en-US" sz="1600">
              <a:latin typeface="Arial" charset="0"/>
            </a:endParaRPr>
          </a:p>
        </p:txBody>
      </p:sp>
      <p:sp>
        <p:nvSpPr>
          <p:cNvPr id="26" name="Text Box 62"/>
          <p:cNvSpPr txBox="1">
            <a:spLocks noChangeArrowheads="1"/>
          </p:cNvSpPr>
          <p:nvPr/>
        </p:nvSpPr>
        <p:spPr bwMode="auto">
          <a:xfrm>
            <a:off x="8815386" y="420704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Arial" charset="0"/>
              </a:rPr>
              <a:t>8</a:t>
            </a:r>
            <a:endParaRPr lang="en-US" altLang="en-US" sz="2400">
              <a:solidFill>
                <a:srgbClr val="CC0000"/>
              </a:solidFill>
              <a:latin typeface="Arial" charset="0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flipH="1" flipV="1">
            <a:off x="10118725" y="1759117"/>
            <a:ext cx="600075" cy="7413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65"/>
          <p:cNvSpPr txBox="1">
            <a:spLocks noChangeArrowheads="1"/>
          </p:cNvSpPr>
          <p:nvPr/>
        </p:nvSpPr>
        <p:spPr bwMode="auto">
          <a:xfrm>
            <a:off x="10866437" y="2713204"/>
            <a:ext cx="13255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TLD DNS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charset="0"/>
              </a:rPr>
              <a:t>server</a:t>
            </a:r>
            <a:endParaRPr lang="en-US" altLang="en-US" sz="1600" dirty="0">
              <a:latin typeface="Arial" charset="0"/>
            </a:endParaRPr>
          </a:p>
        </p:txBody>
      </p:sp>
      <p:grpSp>
        <p:nvGrpSpPr>
          <p:cNvPr id="29" name="Group 140"/>
          <p:cNvGrpSpPr>
            <a:grpSpLocks/>
          </p:cNvGrpSpPr>
          <p:nvPr/>
        </p:nvGrpSpPr>
        <p:grpSpPr bwMode="auto">
          <a:xfrm flipH="1">
            <a:off x="10491787" y="5516730"/>
            <a:ext cx="925513" cy="795337"/>
            <a:chOff x="-44" y="1473"/>
            <a:chExt cx="981" cy="1105"/>
          </a:xfrm>
        </p:grpSpPr>
        <p:pic>
          <p:nvPicPr>
            <p:cNvPr id="30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" name="Group 143"/>
          <p:cNvGrpSpPr>
            <a:grpSpLocks/>
          </p:cNvGrpSpPr>
          <p:nvPr/>
        </p:nvGrpSpPr>
        <p:grpSpPr bwMode="auto">
          <a:xfrm>
            <a:off x="8031162" y="4670591"/>
            <a:ext cx="925513" cy="795338"/>
            <a:chOff x="-44" y="1473"/>
            <a:chExt cx="981" cy="1105"/>
          </a:xfrm>
        </p:grpSpPr>
        <p:pic>
          <p:nvPicPr>
            <p:cNvPr id="33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146"/>
          <p:cNvGrpSpPr>
            <a:grpSpLocks/>
          </p:cNvGrpSpPr>
          <p:nvPr/>
        </p:nvGrpSpPr>
        <p:grpSpPr bwMode="auto">
          <a:xfrm>
            <a:off x="10491787" y="4168941"/>
            <a:ext cx="390525" cy="641350"/>
            <a:chOff x="4140" y="429"/>
            <a:chExt cx="1425" cy="2396"/>
          </a:xfrm>
        </p:grpSpPr>
        <p:sp>
          <p:nvSpPr>
            <p:cNvPr id="36" name="Freeform 14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148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38" name="Freeform 14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5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151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1" name="Group 15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6" name="AutoShape 153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7" name="AutoShape 154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2" name="Rectangle 155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" name="Group 15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4" name="AutoShape 15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5" name="AutoShape 15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" name="Rectangle 159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" name="Rectangle 160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6" name="Group 16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2" name="AutoShape 16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3" name="AutoShape 163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7" name="Freeform 16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16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" name="AutoShape 166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61" name="AutoShape 167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" name="Rectangle 168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171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AutoShape 173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5" name="AutoShape 174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6" name="Oval 175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7" name="Oval 176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8" name="Oval 177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9" name="Rectangle 178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68" name="Group 212"/>
          <p:cNvGrpSpPr>
            <a:grpSpLocks/>
          </p:cNvGrpSpPr>
          <p:nvPr/>
        </p:nvGrpSpPr>
        <p:grpSpPr bwMode="auto">
          <a:xfrm>
            <a:off x="8488362" y="2656054"/>
            <a:ext cx="390525" cy="641350"/>
            <a:chOff x="4140" y="429"/>
            <a:chExt cx="1425" cy="2396"/>
          </a:xfrm>
        </p:grpSpPr>
        <p:sp>
          <p:nvSpPr>
            <p:cNvPr id="69" name="Freeform 213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214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1" name="Freeform 215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6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17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4" name="Group 218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9" name="AutoShape 219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00" name="AutoShape 220"/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5" name="Rectangle 221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6" name="Group 222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7" name="AutoShape 223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8" name="AutoShape 224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77" name="Rectangle 225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78" name="Rectangle 226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79" name="Group 227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5" name="AutoShape 228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6" name="AutoShape 229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0" name="Freeform 230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1" name="Group 231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" name="AutoShape 232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94" name="AutoShape 233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82" name="Rectangle 234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3" name="Freeform 235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36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237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6" name="Freeform 238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AutoShape 239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8" name="AutoShape 240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89" name="Oval 241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0" name="Oval 242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91" name="Oval 243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92" name="Rectangle 244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01" name="Group 245"/>
          <p:cNvGrpSpPr>
            <a:grpSpLocks/>
          </p:cNvGrpSpPr>
          <p:nvPr/>
        </p:nvGrpSpPr>
        <p:grpSpPr bwMode="auto">
          <a:xfrm>
            <a:off x="9642475" y="1393991"/>
            <a:ext cx="390525" cy="641350"/>
            <a:chOff x="4140" y="429"/>
            <a:chExt cx="1425" cy="2396"/>
          </a:xfrm>
        </p:grpSpPr>
        <p:sp>
          <p:nvSpPr>
            <p:cNvPr id="102" name="Freeform 24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47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04" name="Freeform 24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4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250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7" name="Group 25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" name="AutoShape 252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3" name="AutoShape 253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08" name="Rectangle 254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09" name="Group 25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" name="AutoShape 256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31" name="AutoShape 257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0" name="Rectangle 258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1" name="Rectangle 259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12" name="Group 26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" name="AutoShape 261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9" name="AutoShape 26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3" name="Freeform 26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26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6" name="AutoShape 265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27" name="AutoShape 266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15" name="Rectangle 267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6" name="Freeform 26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26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270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19" name="Freeform 27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AutoShape 272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1" name="AutoShape 273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2" name="Oval 274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3" name="Oval 275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24" name="Oval 276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25" name="Rectangle 277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134" name="Group 311"/>
          <p:cNvGrpSpPr>
            <a:grpSpLocks/>
          </p:cNvGrpSpPr>
          <p:nvPr/>
        </p:nvGrpSpPr>
        <p:grpSpPr bwMode="auto">
          <a:xfrm>
            <a:off x="10458450" y="2646529"/>
            <a:ext cx="390525" cy="641350"/>
            <a:chOff x="4140" y="429"/>
            <a:chExt cx="1425" cy="2396"/>
          </a:xfrm>
        </p:grpSpPr>
        <p:sp>
          <p:nvSpPr>
            <p:cNvPr id="135" name="Freeform 31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313"/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37" name="Freeform 31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31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316"/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0" name="Group 31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65" name="AutoShape 31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6" name="AutoShape 319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1" name="Rectangle 320"/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2" name="Group 32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63" name="AutoShape 322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4" name="AutoShape 323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3" name="Rectangle 324"/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4" name="Rectangle 325"/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145" name="Group 32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61" name="AutoShape 32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2" name="AutoShape 328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6" name="Freeform 32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7" name="Group 33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9" name="AutoShape 331"/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160" name="AutoShape 332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148" name="Rectangle 333"/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49" name="Freeform 33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3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336"/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2" name="Freeform 33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AutoShape 338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4" name="AutoShape 339"/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5" name="Oval 340"/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6" name="Oval 341"/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157" name="Oval 342"/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158" name="Rectangle 343"/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12344400" y="6123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– </a:t>
            </a:r>
            <a:r>
              <a:rPr lang="en-IN" dirty="0" err="1"/>
              <a:t>Cont</a:t>
            </a:r>
            <a:r>
              <a:rPr lang="is-IS" dirty="0"/>
              <a:t>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Distributed database design is </a:t>
            </a:r>
            <a:r>
              <a:rPr lang="en-IN" dirty="0">
                <a:solidFill>
                  <a:schemeClr val="accent6"/>
                </a:solidFill>
              </a:rPr>
              <a:t>more preferred over centralized design </a:t>
            </a:r>
            <a:r>
              <a:rPr lang="en-IN" dirty="0"/>
              <a:t>to implement DNS in the Internet.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A single point of failure</a:t>
            </a:r>
            <a:r>
              <a:rPr lang="en-IN" dirty="0"/>
              <a:t>: If the DNS server crashes then the entire Internet will not stop.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Traffic volume</a:t>
            </a:r>
            <a:r>
              <a:rPr lang="en-IN" dirty="0"/>
              <a:t>: With millions of device and users accessing its services from whole globe at the same time. </a:t>
            </a:r>
          </a:p>
          <a:p>
            <a:pPr lvl="0"/>
            <a:r>
              <a:rPr lang="en-IN" dirty="0"/>
              <a:t>A Single DNS Server cannot handle huge DNS traffic but with </a:t>
            </a:r>
            <a:r>
              <a:rPr lang="en-IN" dirty="0">
                <a:solidFill>
                  <a:schemeClr val="accent6"/>
                </a:solidFill>
              </a:rPr>
              <a:t>distributed system </a:t>
            </a:r>
            <a:r>
              <a:rPr lang="en-IN" dirty="0"/>
              <a:t>its distributed and reduce overload on server.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Distant centralized database</a:t>
            </a:r>
            <a:r>
              <a:rPr lang="en-IN" dirty="0"/>
              <a:t>: A single DNS server cannot be “close to” all the querying clients. </a:t>
            </a:r>
          </a:p>
          <a:p>
            <a:pPr lvl="1"/>
            <a:r>
              <a:rPr lang="en-IN" dirty="0"/>
              <a:t>If it is in New York City, then all queries from Australia must travel to the other side of the globe, perhaps over slow and congested links cause significant delays.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Maintenance</a:t>
            </a:r>
            <a:r>
              <a:rPr lang="en-IN" dirty="0"/>
              <a:t>: To keep records for all Internet hosts. it would have to be updated frequently to account for every new host.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9612" y="55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9EAA63-4C35-A0EC-2FBC-650CE6B9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Socket Programming – TCP, UDP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92C0-2593-AC4C-9099-0FA3746F6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Socket is </a:t>
            </a:r>
            <a:r>
              <a:rPr lang="en-US" altLang="en-US" dirty="0">
                <a:solidFill>
                  <a:schemeClr val="accent6"/>
                </a:solidFill>
              </a:rPr>
              <a:t>interface</a:t>
            </a:r>
            <a:r>
              <a:rPr lang="en-US" altLang="en-US" dirty="0"/>
              <a:t> between application and network.</a:t>
            </a:r>
          </a:p>
          <a:p>
            <a:pPr lvl="1"/>
            <a:r>
              <a:rPr lang="en-US" altLang="en-US" dirty="0"/>
              <a:t>An application creates a socket.</a:t>
            </a:r>
          </a:p>
          <a:p>
            <a:pPr lvl="1"/>
            <a:r>
              <a:rPr lang="en-US" altLang="en-US" dirty="0"/>
              <a:t>Two type of socket:</a:t>
            </a:r>
          </a:p>
          <a:p>
            <a:pPr lvl="2"/>
            <a:r>
              <a:rPr lang="en-US" altLang="en-US" dirty="0"/>
              <a:t>TCP Socket – </a:t>
            </a:r>
            <a:r>
              <a:rPr lang="en-US" altLang="en-US" dirty="0">
                <a:solidFill>
                  <a:schemeClr val="accent6"/>
                </a:solidFill>
              </a:rPr>
              <a:t>Reliable</a:t>
            </a:r>
            <a:r>
              <a:rPr lang="en-US" altLang="en-US" dirty="0"/>
              <a:t> Transmission</a:t>
            </a:r>
          </a:p>
          <a:p>
            <a:pPr lvl="2"/>
            <a:r>
              <a:rPr lang="en-US" altLang="en-US" dirty="0"/>
              <a:t>UDP Socket – </a:t>
            </a:r>
            <a:r>
              <a:rPr lang="en-US" altLang="en-US" dirty="0">
                <a:solidFill>
                  <a:schemeClr val="accent6"/>
                </a:solidFill>
              </a:rPr>
              <a:t>Unreliable</a:t>
            </a:r>
            <a:r>
              <a:rPr lang="en-US" altLang="en-US" dirty="0"/>
              <a:t> Transmission</a:t>
            </a:r>
          </a:p>
          <a:p>
            <a:r>
              <a:rPr lang="en-US" altLang="en-US" dirty="0"/>
              <a:t>Once configured the application can pass data to the socket for transmission and receive data from the socket (transmitted through the network by some other host).</a:t>
            </a:r>
          </a:p>
          <a:p>
            <a:endParaRPr lang="en-US" altLang="en-US" dirty="0"/>
          </a:p>
          <a:p>
            <a:endParaRPr lang="en-US" dirty="0"/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981200" y="3863976"/>
            <a:ext cx="8208962" cy="2536825"/>
            <a:chOff x="358775" y="3459163"/>
            <a:chExt cx="8208963" cy="2536825"/>
          </a:xfrm>
        </p:grpSpPr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654800" y="3468688"/>
              <a:ext cx="736600" cy="1998662"/>
            </a:xfrm>
            <a:custGeom>
              <a:avLst/>
              <a:gdLst>
                <a:gd name="T0" fmla="*/ 2147483646 w 464"/>
                <a:gd name="T1" fmla="*/ 2147483646 h 1259"/>
                <a:gd name="T2" fmla="*/ 0 w 464"/>
                <a:gd name="T3" fmla="*/ 0 h 1259"/>
                <a:gd name="T4" fmla="*/ 2147483646 w 464"/>
                <a:gd name="T5" fmla="*/ 2147483646 h 1259"/>
                <a:gd name="T6" fmla="*/ 2147483646 w 464"/>
                <a:gd name="T7" fmla="*/ 2147483646 h 1259"/>
                <a:gd name="T8" fmla="*/ 2147483646 w 464"/>
                <a:gd name="T9" fmla="*/ 2147483646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340100" y="4765675"/>
              <a:ext cx="1808163" cy="1031875"/>
            </a:xfrm>
            <a:custGeom>
              <a:avLst/>
              <a:gdLst>
                <a:gd name="T0" fmla="*/ 2147483646 w 2135"/>
                <a:gd name="T1" fmla="*/ 2147483646 h 1662"/>
                <a:gd name="T2" fmla="*/ 2147483646 w 2135"/>
                <a:gd name="T3" fmla="*/ 2147483646 h 1662"/>
                <a:gd name="T4" fmla="*/ 2147483646 w 2135"/>
                <a:gd name="T5" fmla="*/ 2147483646 h 1662"/>
                <a:gd name="T6" fmla="*/ 2147483646 w 2135"/>
                <a:gd name="T7" fmla="*/ 2147483646 h 1662"/>
                <a:gd name="T8" fmla="*/ 2147483646 w 2135"/>
                <a:gd name="T9" fmla="*/ 2147483646 h 1662"/>
                <a:gd name="T10" fmla="*/ 2147483646 w 2135"/>
                <a:gd name="T11" fmla="*/ 2147483646 h 1662"/>
                <a:gd name="T12" fmla="*/ 2147483646 w 2135"/>
                <a:gd name="T13" fmla="*/ 2147483646 h 1662"/>
                <a:gd name="T14" fmla="*/ 2147483646 w 2135"/>
                <a:gd name="T15" fmla="*/ 2147483646 h 1662"/>
                <a:gd name="T16" fmla="*/ 2147483646 w 2135"/>
                <a:gd name="T17" fmla="*/ 2147483646 h 1662"/>
                <a:gd name="T18" fmla="*/ 2147483646 w 2135"/>
                <a:gd name="T19" fmla="*/ 2147483646 h 1662"/>
                <a:gd name="T20" fmla="*/ 2147483646 w 2135"/>
                <a:gd name="T21" fmla="*/ 214748364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51"/>
            <p:cNvSpPr txBox="1">
              <a:spLocks noChangeArrowheads="1"/>
            </p:cNvSpPr>
            <p:nvPr/>
          </p:nvSpPr>
          <p:spPr bwMode="auto">
            <a:xfrm>
              <a:off x="3778250" y="4897438"/>
              <a:ext cx="8747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Internet</a:t>
              </a:r>
            </a:p>
          </p:txBody>
        </p:sp>
        <p:sp>
          <p:nvSpPr>
            <p:cNvPr id="65" name="Line 52"/>
            <p:cNvSpPr>
              <a:spLocks noChangeShapeType="1"/>
            </p:cNvSpPr>
            <p:nvPr/>
          </p:nvSpPr>
          <p:spPr bwMode="auto">
            <a:xfrm>
              <a:off x="3098800" y="5308600"/>
              <a:ext cx="2211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6" name="Text Box 53"/>
            <p:cNvSpPr txBox="1">
              <a:spLocks noChangeArrowheads="1"/>
            </p:cNvSpPr>
            <p:nvPr/>
          </p:nvSpPr>
          <p:spPr bwMode="auto">
            <a:xfrm>
              <a:off x="7119938" y="4533900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  <a:latin typeface="Arial" charset="0"/>
                </a:rPr>
                <a:t>controlled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  <a:latin typeface="Arial" charset="0"/>
                </a:rPr>
                <a:t>by OS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600" kern="0" dirty="0">
                <a:solidFill>
                  <a:srgbClr val="CC0000"/>
                </a:solidFill>
                <a:latin typeface="Times New Roman" charset="0"/>
              </a:endParaRPr>
            </a:p>
          </p:txBody>
        </p:sp>
        <p:sp>
          <p:nvSpPr>
            <p:cNvPr id="67" name="Text Box 56"/>
            <p:cNvSpPr txBox="1">
              <a:spLocks noChangeArrowheads="1"/>
            </p:cNvSpPr>
            <p:nvPr/>
          </p:nvSpPr>
          <p:spPr bwMode="auto">
            <a:xfrm>
              <a:off x="7097713" y="3633788"/>
              <a:ext cx="14700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CC0000"/>
                  </a:solidFill>
                  <a:latin typeface="Arial" charset="0"/>
                </a:rPr>
                <a:t>controlled by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CC0000"/>
                  </a:solidFill>
                  <a:latin typeface="Arial" charset="0"/>
                </a:rPr>
                <a:t>app developer</a:t>
              </a:r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914400" y="3532188"/>
              <a:ext cx="758825" cy="1997075"/>
            </a:xfrm>
            <a:custGeom>
              <a:avLst/>
              <a:gdLst>
                <a:gd name="T0" fmla="*/ 0 w 478"/>
                <a:gd name="T1" fmla="*/ 2147483646 h 1258"/>
                <a:gd name="T2" fmla="*/ 2147483646 w 478"/>
                <a:gd name="T3" fmla="*/ 0 h 1258"/>
                <a:gd name="T4" fmla="*/ 2147483646 w 478"/>
                <a:gd name="T5" fmla="*/ 2147483646 h 1258"/>
                <a:gd name="T6" fmla="*/ 2147483646 w 478"/>
                <a:gd name="T7" fmla="*/ 2147483646 h 1258"/>
                <a:gd name="T8" fmla="*/ 0 w 478"/>
                <a:gd name="T9" fmla="*/ 2147483646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9" name="Rectangle 23"/>
            <p:cNvSpPr>
              <a:spLocks noChangeArrowheads="1"/>
            </p:cNvSpPr>
            <p:nvPr/>
          </p:nvSpPr>
          <p:spPr bwMode="auto">
            <a:xfrm>
              <a:off x="1717675" y="3487738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1679575" y="3541713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1689100" y="43021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>
              <a:off x="1646238" y="428466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697038" y="46228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>
              <a:off x="1682750" y="493236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5" name="Line 29"/>
            <p:cNvSpPr>
              <a:spLocks noChangeShapeType="1"/>
            </p:cNvSpPr>
            <p:nvPr/>
          </p:nvSpPr>
          <p:spPr bwMode="auto">
            <a:xfrm>
              <a:off x="1682750" y="5218113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6" name="Text Box 26"/>
            <p:cNvSpPr txBox="1">
              <a:spLocks noChangeArrowheads="1"/>
            </p:cNvSpPr>
            <p:nvPr/>
          </p:nvSpPr>
          <p:spPr bwMode="auto">
            <a:xfrm>
              <a:off x="1681163" y="35321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77" name="Text Box 26"/>
            <p:cNvSpPr txBox="1">
              <a:spLocks noChangeArrowheads="1"/>
            </p:cNvSpPr>
            <p:nvPr/>
          </p:nvSpPr>
          <p:spPr bwMode="auto">
            <a:xfrm>
              <a:off x="1636713" y="518953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78" name="Text Box 26"/>
            <p:cNvSpPr txBox="1">
              <a:spLocks noChangeArrowheads="1"/>
            </p:cNvSpPr>
            <p:nvPr/>
          </p:nvSpPr>
          <p:spPr bwMode="auto">
            <a:xfrm>
              <a:off x="1655763" y="49037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1646238" y="46085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80" name="Oval 62"/>
            <p:cNvSpPr>
              <a:spLocks noChangeArrowheads="1"/>
            </p:cNvSpPr>
            <p:nvPr/>
          </p:nvSpPr>
          <p:spPr bwMode="auto">
            <a:xfrm>
              <a:off x="1814513" y="3806825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process</a:t>
              </a:r>
            </a:p>
          </p:txBody>
        </p:sp>
        <p:grpSp>
          <p:nvGrpSpPr>
            <p:cNvPr id="81" name="Group 63"/>
            <p:cNvGrpSpPr>
              <a:grpSpLocks/>
            </p:cNvGrpSpPr>
            <p:nvPr/>
          </p:nvGrpSpPr>
          <p:grpSpPr bwMode="auto">
            <a:xfrm>
              <a:off x="2062163" y="4167188"/>
              <a:ext cx="546100" cy="225425"/>
              <a:chOff x="1287" y="2524"/>
              <a:chExt cx="260" cy="100"/>
            </a:xfrm>
          </p:grpSpPr>
          <p:sp>
            <p:nvSpPr>
              <p:cNvPr id="111" name="Rectangle 64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2" name="Rectangle 65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3" name="Rectangle 66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4" name="Rectangle 67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5380038" y="3459163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3" name="Rectangle 24"/>
            <p:cNvSpPr>
              <a:spLocks noChangeArrowheads="1"/>
            </p:cNvSpPr>
            <p:nvPr/>
          </p:nvSpPr>
          <p:spPr bwMode="auto">
            <a:xfrm>
              <a:off x="5341938" y="3513138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4" name="Line 25"/>
            <p:cNvSpPr>
              <a:spLocks noChangeShapeType="1"/>
            </p:cNvSpPr>
            <p:nvPr/>
          </p:nvSpPr>
          <p:spPr bwMode="auto">
            <a:xfrm>
              <a:off x="5351463" y="42735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8600" y="425608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>
              <a:off x="5359400" y="4594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>
              <a:off x="5345113" y="490378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Line 29"/>
            <p:cNvSpPr>
              <a:spLocks noChangeShapeType="1"/>
            </p:cNvSpPr>
            <p:nvPr/>
          </p:nvSpPr>
          <p:spPr bwMode="auto">
            <a:xfrm>
              <a:off x="5345113" y="5189538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9" name="Text Box 26"/>
            <p:cNvSpPr txBox="1">
              <a:spLocks noChangeArrowheads="1"/>
            </p:cNvSpPr>
            <p:nvPr/>
          </p:nvSpPr>
          <p:spPr bwMode="auto">
            <a:xfrm>
              <a:off x="5343525" y="35036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90" name="Text Box 26"/>
            <p:cNvSpPr txBox="1">
              <a:spLocks noChangeArrowheads="1"/>
            </p:cNvSpPr>
            <p:nvPr/>
          </p:nvSpPr>
          <p:spPr bwMode="auto">
            <a:xfrm>
              <a:off x="5299075" y="516096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91" name="Text Box 26"/>
            <p:cNvSpPr txBox="1">
              <a:spLocks noChangeArrowheads="1"/>
            </p:cNvSpPr>
            <p:nvPr/>
          </p:nvSpPr>
          <p:spPr bwMode="auto">
            <a:xfrm>
              <a:off x="5318125" y="4875213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>
              <a:off x="5308600" y="4579938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5476875" y="3778250"/>
              <a:ext cx="990600" cy="30480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600" kern="0">
                  <a:solidFill>
                    <a:srgbClr val="000000"/>
                  </a:solidFill>
                  <a:latin typeface="Arial" charset="0"/>
                </a:rPr>
                <a:t>process</a:t>
              </a:r>
            </a:p>
          </p:txBody>
        </p:sp>
        <p:grpSp>
          <p:nvGrpSpPr>
            <p:cNvPr id="94" name="Group 81"/>
            <p:cNvGrpSpPr>
              <a:grpSpLocks/>
            </p:cNvGrpSpPr>
            <p:nvPr/>
          </p:nvGrpSpPr>
          <p:grpSpPr bwMode="auto">
            <a:xfrm>
              <a:off x="5724525" y="4138613"/>
              <a:ext cx="546100" cy="225425"/>
              <a:chOff x="1287" y="2524"/>
              <a:chExt cx="260" cy="100"/>
            </a:xfrm>
          </p:grpSpPr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1287" y="2524"/>
                <a:ext cx="260" cy="1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8" name="Rectangle 83"/>
              <p:cNvSpPr>
                <a:spLocks noChangeArrowheads="1"/>
              </p:cNvSpPr>
              <p:nvPr/>
            </p:nvSpPr>
            <p:spPr bwMode="auto">
              <a:xfrm>
                <a:off x="1338" y="2537"/>
                <a:ext cx="156" cy="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9" name="Rectangle 84"/>
              <p:cNvSpPr>
                <a:spLocks noChangeArrowheads="1"/>
              </p:cNvSpPr>
              <p:nvPr/>
            </p:nvSpPr>
            <p:spPr bwMode="auto">
              <a:xfrm>
                <a:off x="1503" y="2582"/>
                <a:ext cx="27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10" name="Rectangle 85"/>
              <p:cNvSpPr>
                <a:spLocks noChangeArrowheads="1"/>
              </p:cNvSpPr>
              <p:nvPr/>
            </p:nvSpPr>
            <p:spPr bwMode="auto">
              <a:xfrm>
                <a:off x="1298" y="2583"/>
                <a:ext cx="26" cy="27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>
              <a:off x="6534150" y="3910013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6759575" y="4335463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Line 89"/>
            <p:cNvSpPr>
              <a:spLocks noChangeShapeType="1"/>
            </p:cNvSpPr>
            <p:nvPr/>
          </p:nvSpPr>
          <p:spPr bwMode="auto">
            <a:xfrm flipH="1">
              <a:off x="6783388" y="4835525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8" name="Text Box 56"/>
            <p:cNvSpPr txBox="1">
              <a:spLocks noChangeArrowheads="1"/>
            </p:cNvSpPr>
            <p:nvPr/>
          </p:nvSpPr>
          <p:spPr bwMode="auto">
            <a:xfrm>
              <a:off x="3697288" y="3590925"/>
              <a:ext cx="917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2000" i="1" kern="0">
                  <a:solidFill>
                    <a:srgbClr val="CC0000"/>
                  </a:solidFill>
                  <a:latin typeface="Arial" charset="0"/>
                </a:rPr>
                <a:t>socket</a:t>
              </a:r>
            </a:p>
          </p:txBody>
        </p:sp>
        <p:sp>
          <p:nvSpPr>
            <p:cNvPr id="99" name="Line 91"/>
            <p:cNvSpPr>
              <a:spLocks noChangeShapeType="1"/>
            </p:cNvSpPr>
            <p:nvPr/>
          </p:nvSpPr>
          <p:spPr bwMode="auto">
            <a:xfrm flipV="1">
              <a:off x="2700338" y="3790950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Line 92"/>
            <p:cNvSpPr>
              <a:spLocks noChangeShapeType="1"/>
            </p:cNvSpPr>
            <p:nvPr/>
          </p:nvSpPr>
          <p:spPr bwMode="auto">
            <a:xfrm flipH="1" flipV="1">
              <a:off x="4635500" y="3779838"/>
              <a:ext cx="968375" cy="434975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01" name="Group 93"/>
            <p:cNvGrpSpPr>
              <a:grpSpLocks/>
            </p:cNvGrpSpPr>
            <p:nvPr/>
          </p:nvGrpSpPr>
          <p:grpSpPr bwMode="auto">
            <a:xfrm>
              <a:off x="358775" y="4808538"/>
              <a:ext cx="1035050" cy="904875"/>
              <a:chOff x="-44" y="1473"/>
              <a:chExt cx="981" cy="1105"/>
            </a:xfrm>
          </p:grpSpPr>
          <p:pic>
            <p:nvPicPr>
              <p:cNvPr id="105" name="Picture 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9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02" name="Group 96"/>
            <p:cNvGrpSpPr>
              <a:grpSpLocks/>
            </p:cNvGrpSpPr>
            <p:nvPr/>
          </p:nvGrpSpPr>
          <p:grpSpPr bwMode="auto">
            <a:xfrm flipH="1">
              <a:off x="7075488" y="5091113"/>
              <a:ext cx="1035050" cy="904875"/>
              <a:chOff x="-44" y="1473"/>
              <a:chExt cx="981" cy="1105"/>
            </a:xfrm>
          </p:grpSpPr>
          <p:pic>
            <p:nvPicPr>
              <p:cNvPr id="103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3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Socket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0" y="863444"/>
            <a:ext cx="5951869" cy="5590565"/>
          </a:xfrm>
        </p:spPr>
        <p:txBody>
          <a:bodyPr/>
          <a:lstStyle/>
          <a:p>
            <a:r>
              <a:rPr lang="en-US" altLang="en-US" dirty="0"/>
              <a:t>SOCK_STREAM</a:t>
            </a:r>
          </a:p>
          <a:p>
            <a:pPr lvl="1"/>
            <a:r>
              <a:rPr lang="en-US" altLang="en-US" dirty="0"/>
              <a:t>E.g. TCP</a:t>
            </a:r>
          </a:p>
          <a:p>
            <a:pPr lvl="1"/>
            <a:r>
              <a:rPr lang="en-US" altLang="en-US" dirty="0"/>
              <a:t>Reliable delivery</a:t>
            </a:r>
          </a:p>
          <a:p>
            <a:pPr lvl="1"/>
            <a:r>
              <a:rPr lang="en-US" altLang="en-US" dirty="0"/>
              <a:t>In-order guaranteed</a:t>
            </a:r>
          </a:p>
          <a:p>
            <a:pPr lvl="1"/>
            <a:r>
              <a:rPr lang="en-US" altLang="en-US" dirty="0"/>
              <a:t>Connection-oriented</a:t>
            </a:r>
          </a:p>
          <a:p>
            <a:pPr lvl="1"/>
            <a:r>
              <a:rPr lang="en-US" altLang="en-US" dirty="0"/>
              <a:t>Bidirectional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6454775" y="863600"/>
            <a:ext cx="5737225" cy="5181600"/>
          </a:xfrm>
        </p:spPr>
        <p:txBody>
          <a:bodyPr/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altLang="en-US" sz="2400" dirty="0"/>
              <a:t>SOCK_DGRAM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E.g. UDP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Unreliable delivery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No order guarantees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Connection-less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Unidirectional</a:t>
            </a:r>
          </a:p>
          <a:p>
            <a:endParaRPr lang="en-US" dirty="0"/>
          </a:p>
        </p:txBody>
      </p:sp>
      <p:grpSp>
        <p:nvGrpSpPr>
          <p:cNvPr id="7" name="Group 53"/>
          <p:cNvGrpSpPr>
            <a:grpSpLocks noChangeAspect="1"/>
          </p:cNvGrpSpPr>
          <p:nvPr/>
        </p:nvGrpSpPr>
        <p:grpSpPr bwMode="auto">
          <a:xfrm>
            <a:off x="1963200" y="4125566"/>
            <a:ext cx="3816000" cy="1744835"/>
            <a:chOff x="96" y="2463"/>
            <a:chExt cx="2688" cy="1187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96" y="2463"/>
              <a:ext cx="912" cy="353"/>
              <a:chOff x="360" y="3782"/>
              <a:chExt cx="912" cy="353"/>
            </a:xfrm>
          </p:grpSpPr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384" y="3782"/>
                <a:ext cx="183" cy="353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Text Box 1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28" name="Oval 18"/>
              <p:cNvSpPr>
                <a:spLocks noChangeArrowheads="1"/>
              </p:cNvSpPr>
              <p:nvPr/>
            </p:nvSpPr>
            <p:spPr bwMode="auto">
              <a:xfrm>
                <a:off x="408" y="3782"/>
                <a:ext cx="183" cy="353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6" y="3264"/>
              <a:ext cx="960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832"/>
              <a:ext cx="1056" cy="818"/>
              <a:chOff x="1104" y="2400"/>
              <a:chExt cx="1056" cy="818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104" y="2673"/>
                <a:ext cx="1056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flipV="1">
              <a:off x="192" y="2736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96" y="2976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288" y="3024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80" y="3072"/>
              <a:ext cx="240" cy="232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15" name="Rectangle 26"/>
            <p:cNvSpPr>
              <a:spLocks noChangeArrowheads="1"/>
            </p:cNvSpPr>
            <p:nvPr/>
          </p:nvSpPr>
          <p:spPr bwMode="auto">
            <a:xfrm>
              <a:off x="1536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7"/>
            <p:cNvSpPr>
              <a:spLocks noChangeArrowheads="1"/>
            </p:cNvSpPr>
            <p:nvPr/>
          </p:nvSpPr>
          <p:spPr bwMode="auto">
            <a:xfrm>
              <a:off x="1728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1920" y="2946"/>
              <a:ext cx="96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8" name="Group 52"/>
            <p:cNvGrpSpPr>
              <a:grpSpLocks/>
            </p:cNvGrpSpPr>
            <p:nvPr/>
          </p:nvGrpSpPr>
          <p:grpSpPr bwMode="auto">
            <a:xfrm>
              <a:off x="1440" y="3148"/>
              <a:ext cx="1344" cy="385"/>
              <a:chOff x="1440" y="3148"/>
              <a:chExt cx="1443" cy="385"/>
            </a:xfrm>
          </p:grpSpPr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440" y="3168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2208" y="3148"/>
                <a:ext cx="675" cy="251"/>
              </a:xfrm>
              <a:prstGeom prst="rect">
                <a:avLst/>
              </a:prstGeom>
              <a:solidFill>
                <a:srgbClr val="3366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Dest.</a:t>
                </a:r>
              </a:p>
            </p:txBody>
          </p:sp>
          <p:sp>
            <p:nvSpPr>
              <p:cNvPr id="21" name="Line 22"/>
              <p:cNvSpPr>
                <a:spLocks noChangeShapeType="1"/>
              </p:cNvSpPr>
              <p:nvPr/>
            </p:nvSpPr>
            <p:spPr bwMode="auto">
              <a:xfrm flipH="1">
                <a:off x="1440" y="3312"/>
                <a:ext cx="768" cy="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9"/>
              <p:cNvSpPr>
                <a:spLocks noChangeArrowheads="1"/>
              </p:cNvSpPr>
              <p:nvPr/>
            </p:nvSpPr>
            <p:spPr bwMode="auto">
              <a:xfrm>
                <a:off x="1632" y="3282"/>
                <a:ext cx="96" cy="251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Rectangle 30"/>
              <p:cNvSpPr>
                <a:spLocks noChangeArrowheads="1"/>
              </p:cNvSpPr>
              <p:nvPr/>
            </p:nvSpPr>
            <p:spPr bwMode="auto">
              <a:xfrm>
                <a:off x="1824" y="3282"/>
                <a:ext cx="96" cy="251"/>
              </a:xfrm>
              <a:prstGeom prst="rect">
                <a:avLst/>
              </a:prstGeom>
              <a:solidFill>
                <a:schemeClr val="tx2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85"/>
          <p:cNvGrpSpPr>
            <a:grpSpLocks noChangeAspect="1"/>
          </p:cNvGrpSpPr>
          <p:nvPr/>
        </p:nvGrpSpPr>
        <p:grpSpPr bwMode="auto">
          <a:xfrm>
            <a:off x="6637200" y="4205656"/>
            <a:ext cx="3373200" cy="1860935"/>
            <a:chOff x="2928" y="2839"/>
            <a:chExt cx="2496" cy="1377"/>
          </a:xfrm>
        </p:grpSpPr>
        <p:grpSp>
          <p:nvGrpSpPr>
            <p:cNvPr id="30" name="Group 55"/>
            <p:cNvGrpSpPr>
              <a:grpSpLocks/>
            </p:cNvGrpSpPr>
            <p:nvPr/>
          </p:nvGrpSpPr>
          <p:grpSpPr bwMode="auto">
            <a:xfrm>
              <a:off x="2928" y="2880"/>
              <a:ext cx="912" cy="384"/>
              <a:chOff x="360" y="3767"/>
              <a:chExt cx="912" cy="384"/>
            </a:xfrm>
          </p:grpSpPr>
          <p:sp>
            <p:nvSpPr>
              <p:cNvPr id="53" name="Oval 56"/>
              <p:cNvSpPr>
                <a:spLocks noChangeArrowheads="1"/>
              </p:cNvSpPr>
              <p:nvPr/>
            </p:nvSpPr>
            <p:spPr bwMode="auto">
              <a:xfrm>
                <a:off x="384" y="3767"/>
                <a:ext cx="192" cy="384"/>
              </a:xfrm>
              <a:prstGeom prst="ellipse">
                <a:avLst/>
              </a:prstGeom>
              <a:solidFill>
                <a:srgbClr val="FF0000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Text Box 57"/>
              <p:cNvSpPr txBox="1">
                <a:spLocks noChangeArrowheads="1"/>
              </p:cNvSpPr>
              <p:nvPr/>
            </p:nvSpPr>
            <p:spPr bwMode="auto">
              <a:xfrm>
                <a:off x="360" y="3815"/>
                <a:ext cx="912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/>
                  <a:t>App</a:t>
                </a:r>
              </a:p>
            </p:txBody>
          </p:sp>
          <p:sp>
            <p:nvSpPr>
              <p:cNvPr id="55" name="Oval 58"/>
              <p:cNvSpPr>
                <a:spLocks noChangeArrowheads="1"/>
              </p:cNvSpPr>
              <p:nvPr/>
            </p:nvSpPr>
            <p:spPr bwMode="auto">
              <a:xfrm>
                <a:off x="408" y="3767"/>
                <a:ext cx="192" cy="384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 Box 59"/>
            <p:cNvSpPr txBox="1">
              <a:spLocks noChangeArrowheads="1"/>
            </p:cNvSpPr>
            <p:nvPr/>
          </p:nvSpPr>
          <p:spPr bwMode="auto">
            <a:xfrm>
              <a:off x="3408" y="3696"/>
              <a:ext cx="960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32" name="Group 60"/>
            <p:cNvGrpSpPr>
              <a:grpSpLocks/>
            </p:cNvGrpSpPr>
            <p:nvPr/>
          </p:nvGrpSpPr>
          <p:grpSpPr bwMode="auto">
            <a:xfrm>
              <a:off x="3408" y="3264"/>
              <a:ext cx="1056" cy="818"/>
              <a:chOff x="1104" y="2400"/>
              <a:chExt cx="1056" cy="818"/>
            </a:xfrm>
          </p:grpSpPr>
          <p:sp>
            <p:nvSpPr>
              <p:cNvPr id="51" name="AutoShape 61"/>
              <p:cNvSpPr>
                <a:spLocks noChangeArrowheads="1"/>
              </p:cNvSpPr>
              <p:nvPr/>
            </p:nvSpPr>
            <p:spPr bwMode="auto">
              <a:xfrm rot="5400000">
                <a:off x="1223" y="2498"/>
                <a:ext cx="818" cy="622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CCFF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62"/>
              <p:cNvSpPr txBox="1">
                <a:spLocks noChangeArrowheads="1"/>
              </p:cNvSpPr>
              <p:nvPr/>
            </p:nvSpPr>
            <p:spPr bwMode="auto">
              <a:xfrm>
                <a:off x="1104" y="2661"/>
                <a:ext cx="1056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FF"/>
                    </a:solidFill>
                  </a14:hiddenFill>
                </a:ext>
                <a:ext uri="{91240B29-F687-4F45-9708-019B960494DF}">
                  <a14:hiddenLine xmlns:a14="http://schemas.microsoft.com/office/drawing/2010/main" w="317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 dirty="0"/>
                  <a:t>socket</a:t>
                </a:r>
              </a:p>
            </p:txBody>
          </p:sp>
        </p:grpSp>
        <p:sp>
          <p:nvSpPr>
            <p:cNvPr id="33" name="AutoShape 63"/>
            <p:cNvSpPr>
              <a:spLocks noChangeArrowheads="1"/>
            </p:cNvSpPr>
            <p:nvPr/>
          </p:nvSpPr>
          <p:spPr bwMode="auto">
            <a:xfrm flipV="1">
              <a:off x="3024" y="3168"/>
              <a:ext cx="720" cy="816"/>
            </a:xfrm>
            <a:custGeom>
              <a:avLst/>
              <a:gdLst>
                <a:gd name="G0" fmla="+- 12427 0 0"/>
                <a:gd name="G1" fmla="+- 2302 0 0"/>
                <a:gd name="G2" fmla="+- 12158 0 2302"/>
                <a:gd name="G3" fmla="+- G2 0 2302"/>
                <a:gd name="G4" fmla="*/ G3 32768 32059"/>
                <a:gd name="G5" fmla="*/ G4 1 2"/>
                <a:gd name="G6" fmla="+- 21600 0 12427"/>
                <a:gd name="G7" fmla="*/ G6 2302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3861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2302"/>
                  </a:lnTo>
                  <a:cubicBezTo>
                    <a:pt x="5564" y="2302"/>
                    <a:pt x="0" y="6715"/>
                    <a:pt x="0" y="12158"/>
                  </a:cubicBezTo>
                  <a:lnTo>
                    <a:pt x="0" y="21600"/>
                  </a:lnTo>
                  <a:lnTo>
                    <a:pt x="7721" y="21600"/>
                  </a:lnTo>
                  <a:lnTo>
                    <a:pt x="7721" y="12158"/>
                  </a:lnTo>
                  <a:cubicBezTo>
                    <a:pt x="7721" y="10887"/>
                    <a:pt x="9828" y="9856"/>
                    <a:pt x="12427" y="9856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FFFF00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64"/>
            <p:cNvSpPr txBox="1">
              <a:spLocks noChangeArrowheads="1"/>
            </p:cNvSpPr>
            <p:nvPr/>
          </p:nvSpPr>
          <p:spPr bwMode="auto">
            <a:xfrm>
              <a:off x="2928" y="3408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3</a:t>
              </a: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3120" y="3456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2</a:t>
              </a:r>
            </a:p>
          </p:txBody>
        </p:sp>
        <p:sp>
          <p:nvSpPr>
            <p:cNvPr id="36" name="Text Box 66"/>
            <p:cNvSpPr txBox="1">
              <a:spLocks noChangeArrowheads="1"/>
            </p:cNvSpPr>
            <p:nvPr/>
          </p:nvSpPr>
          <p:spPr bwMode="auto">
            <a:xfrm>
              <a:off x="3312" y="3504"/>
              <a:ext cx="240" cy="251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/>
                <a:t>1</a:t>
              </a:r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4272" y="2839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4416" y="3175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4560" y="3463"/>
              <a:ext cx="96" cy="273"/>
            </a:xfrm>
            <a:prstGeom prst="rect">
              <a:avLst/>
            </a:prstGeom>
            <a:solidFill>
              <a:srgbClr val="969696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" name="Line 71"/>
            <p:cNvSpPr>
              <a:spLocks noChangeShapeType="1"/>
            </p:cNvSpPr>
            <p:nvPr/>
          </p:nvSpPr>
          <p:spPr bwMode="auto">
            <a:xfrm flipV="1">
              <a:off x="4272" y="3072"/>
              <a:ext cx="576" cy="52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72"/>
            <p:cNvSpPr txBox="1">
              <a:spLocks noChangeArrowheads="1"/>
            </p:cNvSpPr>
            <p:nvPr/>
          </p:nvSpPr>
          <p:spPr bwMode="auto">
            <a:xfrm>
              <a:off x="4848" y="2897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D1</a:t>
              </a:r>
            </a:p>
          </p:txBody>
        </p:sp>
        <p:sp>
          <p:nvSpPr>
            <p:cNvPr id="42" name="Text Box 76"/>
            <p:cNvSpPr txBox="1">
              <a:spLocks noChangeArrowheads="1"/>
            </p:cNvSpPr>
            <p:nvPr/>
          </p:nvSpPr>
          <p:spPr bwMode="auto">
            <a:xfrm>
              <a:off x="4608" y="3905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D3</a:t>
              </a:r>
            </a:p>
          </p:txBody>
        </p:sp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4992" y="3473"/>
              <a:ext cx="432" cy="273"/>
            </a:xfrm>
            <a:prstGeom prst="rect">
              <a:avLst/>
            </a:prstGeom>
            <a:solidFill>
              <a:srgbClr val="3366FF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D2</a:t>
              </a:r>
            </a:p>
          </p:txBody>
        </p:sp>
        <p:sp>
          <p:nvSpPr>
            <p:cNvPr id="44" name="Freeform 78"/>
            <p:cNvSpPr>
              <a:spLocks/>
            </p:cNvSpPr>
            <p:nvPr/>
          </p:nvSpPr>
          <p:spPr bwMode="auto">
            <a:xfrm>
              <a:off x="4240" y="3079"/>
              <a:ext cx="512" cy="273"/>
            </a:xfrm>
            <a:custGeom>
              <a:avLst/>
              <a:gdLst>
                <a:gd name="T0" fmla="*/ 32 w 512"/>
                <a:gd name="T1" fmla="*/ 480 h 480"/>
                <a:gd name="T2" fmla="*/ 80 w 512"/>
                <a:gd name="T3" fmla="*/ 96 h 480"/>
                <a:gd name="T4" fmla="*/ 512 w 512"/>
                <a:gd name="T5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2" h="480">
                  <a:moveTo>
                    <a:pt x="32" y="480"/>
                  </a:moveTo>
                  <a:cubicBezTo>
                    <a:pt x="16" y="328"/>
                    <a:pt x="0" y="176"/>
                    <a:pt x="80" y="96"/>
                  </a:cubicBezTo>
                  <a:cubicBezTo>
                    <a:pt x="160" y="16"/>
                    <a:pt x="440" y="16"/>
                    <a:pt x="512" y="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320" y="369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grpSp>
          <p:nvGrpSpPr>
            <p:cNvPr id="46" name="Group 82"/>
            <p:cNvGrpSpPr>
              <a:grpSpLocks/>
            </p:cNvGrpSpPr>
            <p:nvPr/>
          </p:nvGrpSpPr>
          <p:grpSpPr bwMode="auto">
            <a:xfrm>
              <a:off x="4704" y="3600"/>
              <a:ext cx="144" cy="240"/>
              <a:chOff x="4704" y="3600"/>
              <a:chExt cx="144" cy="240"/>
            </a:xfrm>
          </p:grpSpPr>
          <p:sp>
            <p:nvSpPr>
              <p:cNvPr id="49" name="Line 80"/>
              <p:cNvSpPr>
                <a:spLocks noChangeShapeType="1"/>
              </p:cNvSpPr>
              <p:nvPr/>
            </p:nvSpPr>
            <p:spPr bwMode="auto">
              <a:xfrm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Line 81"/>
              <p:cNvSpPr>
                <a:spLocks noChangeShapeType="1"/>
              </p:cNvSpPr>
              <p:nvPr/>
            </p:nvSpPr>
            <p:spPr bwMode="auto">
              <a:xfrm flipH="1">
                <a:off x="4704" y="3600"/>
                <a:ext cx="144" cy="240"/>
              </a:xfrm>
              <a:prstGeom prst="line">
                <a:avLst/>
              </a:prstGeom>
              <a:noFill/>
              <a:ln w="1270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7" name="Line 83"/>
            <p:cNvSpPr>
              <a:spLocks noChangeShapeType="1"/>
            </p:cNvSpPr>
            <p:nvPr/>
          </p:nvSpPr>
          <p:spPr bwMode="auto">
            <a:xfrm flipH="1" flipV="1">
              <a:off x="4272" y="3888"/>
              <a:ext cx="288" cy="19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 anchorCtr="1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84"/>
            <p:cNvSpPr>
              <a:spLocks noChangeArrowheads="1"/>
            </p:cNvSpPr>
            <p:nvPr/>
          </p:nvSpPr>
          <p:spPr bwMode="auto">
            <a:xfrm>
              <a:off x="4368" y="3943"/>
              <a:ext cx="96" cy="273"/>
            </a:xfrm>
            <a:prstGeom prst="rect">
              <a:avLst/>
            </a:prstGeom>
            <a:solidFill>
              <a:schemeClr val="tx2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85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Client-Server socket interaction: UDP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8933C0-A85E-0A49-90EC-0697DC48F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7034214" y="4024314"/>
            <a:ext cx="2063750" cy="2168526"/>
            <a:chOff x="3485" y="2514"/>
            <a:chExt cx="1300" cy="1366"/>
          </a:xfrm>
        </p:grpSpPr>
        <p:grpSp>
          <p:nvGrpSpPr>
            <p:cNvPr id="52" name="Group 5"/>
            <p:cNvGrpSpPr>
              <a:grpSpLocks/>
            </p:cNvGrpSpPr>
            <p:nvPr/>
          </p:nvGrpSpPr>
          <p:grpSpPr bwMode="auto">
            <a:xfrm>
              <a:off x="3485" y="2964"/>
              <a:ext cx="1300" cy="916"/>
              <a:chOff x="3485" y="2964"/>
              <a:chExt cx="1300" cy="916"/>
            </a:xfrm>
          </p:grpSpPr>
          <p:sp>
            <p:nvSpPr>
              <p:cNvPr id="54" name="Text Box 6"/>
              <p:cNvSpPr txBox="1">
                <a:spLocks noChangeArrowheads="1"/>
              </p:cNvSpPr>
              <p:nvPr/>
            </p:nvSpPr>
            <p:spPr bwMode="auto">
              <a:xfrm>
                <a:off x="3509" y="3473"/>
                <a:ext cx="82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close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</a:t>
                </a:r>
                <a:r>
                  <a:rPr lang="en-US" altLang="en-US" sz="1800">
                    <a:solidFill>
                      <a:srgbClr val="FF0000"/>
                    </a:solidFill>
                    <a:latin typeface="+mn-lt"/>
                  </a:rPr>
                  <a:t>t</a:t>
                </a:r>
                <a:endParaRPr lang="en-US" altLang="en-US" sz="18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55" name="Line 7"/>
              <p:cNvSpPr>
                <a:spLocks noChangeShapeType="1"/>
              </p:cNvSpPr>
              <p:nvPr/>
            </p:nvSpPr>
            <p:spPr bwMode="auto">
              <a:xfrm>
                <a:off x="3839" y="3339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3485" y="2964"/>
                <a:ext cx="1300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read datagram from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clientSocket</a:t>
                </a:r>
              </a:p>
            </p:txBody>
          </p:sp>
        </p:grpSp>
        <p:sp>
          <p:nvSpPr>
            <p:cNvPr id="53" name="Line 9"/>
            <p:cNvSpPr>
              <a:spLocks noChangeShapeType="1"/>
            </p:cNvSpPr>
            <p:nvPr/>
          </p:nvSpPr>
          <p:spPr bwMode="auto">
            <a:xfrm>
              <a:off x="3839" y="2514"/>
              <a:ext cx="0" cy="522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grpSp>
        <p:nvGrpSpPr>
          <p:cNvPr id="57" name="Group 10"/>
          <p:cNvGrpSpPr>
            <a:grpSpLocks/>
          </p:cNvGrpSpPr>
          <p:nvPr/>
        </p:nvGrpSpPr>
        <p:grpSpPr bwMode="auto">
          <a:xfrm>
            <a:off x="4524376" y="1333501"/>
            <a:ext cx="5870575" cy="2690813"/>
            <a:chOff x="1890" y="840"/>
            <a:chExt cx="3698" cy="1695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3397" y="1240"/>
              <a:ext cx="1955" cy="611"/>
              <a:chOff x="3241" y="1750"/>
              <a:chExt cx="1955" cy="611"/>
            </a:xfrm>
          </p:grpSpPr>
          <p:sp>
            <p:nvSpPr>
              <p:cNvPr id="63" name="Text Box 12"/>
              <p:cNvSpPr txBox="1">
                <a:spLocks noChangeArrowheads="1"/>
              </p:cNvSpPr>
              <p:nvPr/>
            </p:nvSpPr>
            <p:spPr bwMode="auto">
              <a:xfrm>
                <a:off x="3241" y="1750"/>
                <a:ext cx="936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+mn-lt"/>
                  </a:rPr>
                  <a:t>create socket: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64" name="Text Box 13"/>
              <p:cNvSpPr txBox="1">
                <a:spLocks noChangeArrowheads="1"/>
              </p:cNvSpPr>
              <p:nvPr/>
            </p:nvSpPr>
            <p:spPr bwMode="auto">
              <a:xfrm>
                <a:off x="3241" y="1945"/>
                <a:ext cx="1955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ts val="2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clientSocket =</a:t>
                </a:r>
              </a:p>
              <a:p>
                <a:pPr eaLnBrk="0" fontAlgn="base" hangingPunct="0">
                  <a:lnSpc>
                    <a:spcPts val="2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</a:pPr>
                <a:r>
                  <a:rPr lang="en-US" altLang="en-US" sz="1800">
                    <a:solidFill>
                      <a:srgbClr val="CC0000"/>
                    </a:solidFill>
                    <a:latin typeface="+mn-lt"/>
                  </a:rPr>
                  <a:t>socket(AF_INET,SOCK_DGRAM)</a:t>
                </a:r>
              </a:p>
            </p:txBody>
          </p:sp>
        </p:grp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570" y="84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3389" y="1953"/>
              <a:ext cx="219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Create datagram with server IP and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port=x; send datagram via</a:t>
              </a:r>
              <a:br>
                <a:rPr lang="en-US" altLang="en-US" sz="1800">
                  <a:solidFill>
                    <a:srgbClr val="CC0000"/>
                  </a:solidFill>
                  <a:latin typeface="+mn-lt"/>
                </a:rPr>
              </a:b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clientSocket</a:t>
              </a:r>
            </a:p>
          </p:txBody>
        </p:sp>
        <p:sp>
          <p:nvSpPr>
            <p:cNvPr id="61" name="Line 16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2" name="Line 17"/>
            <p:cNvSpPr>
              <a:spLocks noChangeShapeType="1"/>
            </p:cNvSpPr>
            <p:nvPr/>
          </p:nvSpPr>
          <p:spPr bwMode="auto">
            <a:xfrm flipH="1">
              <a:off x="1890" y="2244"/>
              <a:ext cx="1518" cy="252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5" name="Text Box 18"/>
          <p:cNvSpPr txBox="1">
            <a:spLocks noChangeArrowheads="1"/>
          </p:cNvSpPr>
          <p:nvPr/>
        </p:nvSpPr>
        <p:spPr bwMode="auto">
          <a:xfrm>
            <a:off x="2344738" y="2187853"/>
            <a:ext cx="22654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create socket, port= x: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2357439" y="2484290"/>
            <a:ext cx="3103735" cy="6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ts val="2000"/>
              </a:lnSpc>
              <a:spcAft>
                <a:spcPct val="0"/>
              </a:spcAft>
              <a:buClr>
                <a:srgbClr val="3333CC"/>
              </a:buClr>
              <a:buSzPct val="85000"/>
              <a:buNone/>
            </a:pPr>
            <a:r>
              <a:rPr lang="en-US" altLang="en-US" sz="1800" dirty="0" err="1">
                <a:solidFill>
                  <a:srgbClr val="CC0000"/>
                </a:solidFill>
                <a:latin typeface="+mn-lt"/>
              </a:rPr>
              <a:t>serverSocket</a:t>
            </a: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=</a:t>
            </a:r>
          </a:p>
          <a:p>
            <a:pPr eaLnBrk="0" fontAlgn="base" hangingPunct="0">
              <a:lnSpc>
                <a:spcPts val="2000"/>
              </a:lnSpc>
              <a:spcAft>
                <a:spcPct val="0"/>
              </a:spcAft>
              <a:buClr>
                <a:srgbClr val="3333CC"/>
              </a:buClr>
              <a:buSzPct val="85000"/>
              <a:buNone/>
            </a:pPr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socket(AF_INET,SOCK_DGRAM)</a:t>
            </a:r>
          </a:p>
        </p:txBody>
      </p:sp>
      <p:grpSp>
        <p:nvGrpSpPr>
          <p:cNvPr id="67" name="Group 20"/>
          <p:cNvGrpSpPr>
            <a:grpSpLocks/>
          </p:cNvGrpSpPr>
          <p:nvPr/>
        </p:nvGrpSpPr>
        <p:grpSpPr bwMode="auto">
          <a:xfrm>
            <a:off x="2840038" y="3146426"/>
            <a:ext cx="2063750" cy="1122363"/>
            <a:chOff x="885" y="1982"/>
            <a:chExt cx="1300" cy="707"/>
          </a:xfrm>
        </p:grpSpPr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1276" y="1982"/>
              <a:ext cx="0" cy="36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885" y="2282"/>
              <a:ext cx="130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read datagram from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serverSocke</a:t>
              </a:r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t</a:t>
              </a:r>
              <a:endParaRPr lang="en-US" altLang="en-US" sz="180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70" name="Group 23"/>
          <p:cNvGrpSpPr>
            <a:grpSpLocks/>
          </p:cNvGrpSpPr>
          <p:nvPr/>
        </p:nvGrpSpPr>
        <p:grpSpPr bwMode="auto">
          <a:xfrm>
            <a:off x="2862263" y="4295776"/>
            <a:ext cx="3973512" cy="1660525"/>
            <a:chOff x="899" y="2720"/>
            <a:chExt cx="2503" cy="1046"/>
          </a:xfrm>
        </p:grpSpPr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899" y="2835"/>
              <a:ext cx="968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write reply to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+mn-lt"/>
                </a:rPr>
                <a:t>serverSocket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specifying </a:t>
              </a:r>
              <a:br>
                <a:rPr lang="en-US" altLang="en-US" sz="1800">
                  <a:solidFill>
                    <a:srgbClr val="000000"/>
                  </a:solidFill>
                  <a:latin typeface="+mn-lt"/>
                </a:rPr>
              </a:b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client address,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+mn-lt"/>
                </a:rPr>
                <a:t>port number</a:t>
              </a:r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1302" y="2720"/>
              <a:ext cx="0" cy="198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2284987" y="1304459"/>
            <a:ext cx="345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</a:rPr>
              <a:t> (running</a:t>
            </a:r>
            <a:r>
              <a:rPr lang="en-US" altLang="en-US" sz="2000" kern="0" dirty="0">
                <a:solidFill>
                  <a:srgbClr val="000000"/>
                </a:solidFill>
                <a:latin typeface="+mn-lt"/>
              </a:rPr>
              <a:t> on</a:t>
            </a:r>
            <a:r>
              <a:rPr lang="en-US" altLang="en-US" sz="1800" kern="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800" kern="0" dirty="0" err="1">
                <a:solidFill>
                  <a:srgbClr val="000000"/>
                </a:solidFill>
                <a:latin typeface="+mn-lt"/>
              </a:rPr>
              <a:t>serverIP</a:t>
            </a:r>
            <a:r>
              <a:rPr lang="en-US" altLang="en-US" sz="2400" kern="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75" name="Text Box 23"/>
          <p:cNvSpPr txBox="1">
            <a:spLocks noChangeArrowheads="1"/>
          </p:cNvSpPr>
          <p:nvPr/>
        </p:nvSpPr>
        <p:spPr bwMode="auto">
          <a:xfrm>
            <a:off x="6922916" y="1299697"/>
            <a:ext cx="987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kern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2328864" y="1755775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>
            <a:off x="7069139" y="1766888"/>
            <a:ext cx="6762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67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4" grpId="0"/>
      <p:bldP spid="75" grpId="0"/>
      <p:bldP spid="76" grpId="0" animBg="1"/>
      <p:bldP spid="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Client-Server socket interaction: TCP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D645B-F978-1C48-86B8-2709180C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2" name="Group 3"/>
          <p:cNvGrpSpPr>
            <a:grpSpLocks/>
          </p:cNvGrpSpPr>
          <p:nvPr/>
        </p:nvGrpSpPr>
        <p:grpSpPr bwMode="auto">
          <a:xfrm>
            <a:off x="2881313" y="2982916"/>
            <a:ext cx="1981200" cy="993776"/>
            <a:chOff x="827" y="2006"/>
            <a:chExt cx="1248" cy="626"/>
          </a:xfrm>
        </p:grpSpPr>
        <p:sp>
          <p:nvSpPr>
            <p:cNvPr id="43" name="Text Box 4"/>
            <p:cNvSpPr txBox="1">
              <a:spLocks noChangeArrowheads="1"/>
            </p:cNvSpPr>
            <p:nvPr/>
          </p:nvSpPr>
          <p:spPr bwMode="auto">
            <a:xfrm>
              <a:off x="827" y="2006"/>
              <a:ext cx="113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wait for incoming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connection request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828" y="2264"/>
              <a:ext cx="12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 =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serverSocket.accept()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</p:grpSp>
      <p:grpSp>
        <p:nvGrpSpPr>
          <p:cNvPr id="45" name="Group 6"/>
          <p:cNvGrpSpPr>
            <a:grpSpLocks/>
          </p:cNvGrpSpPr>
          <p:nvPr/>
        </p:nvGrpSpPr>
        <p:grpSpPr bwMode="auto">
          <a:xfrm>
            <a:off x="2862264" y="1730377"/>
            <a:ext cx="2357437" cy="1363663"/>
            <a:chOff x="821" y="1217"/>
            <a:chExt cx="1485" cy="859"/>
          </a:xfrm>
        </p:grpSpPr>
        <p:grpSp>
          <p:nvGrpSpPr>
            <p:cNvPr id="46" name="Group 7"/>
            <p:cNvGrpSpPr>
              <a:grpSpLocks/>
            </p:cNvGrpSpPr>
            <p:nvPr/>
          </p:nvGrpSpPr>
          <p:grpSpPr bwMode="auto">
            <a:xfrm>
              <a:off x="821" y="1217"/>
              <a:ext cx="1485" cy="624"/>
              <a:chOff x="329" y="1241"/>
              <a:chExt cx="1485" cy="624"/>
            </a:xfrm>
          </p:grpSpPr>
          <p:sp>
            <p:nvSpPr>
              <p:cNvPr id="48" name="Text Box 8"/>
              <p:cNvSpPr txBox="1">
                <a:spLocks noChangeArrowheads="1"/>
              </p:cNvSpPr>
              <p:nvPr/>
            </p:nvSpPr>
            <p:spPr bwMode="auto">
              <a:xfrm>
                <a:off x="329" y="1241"/>
                <a:ext cx="1213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create socket,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port=</a:t>
                </a:r>
                <a:r>
                  <a:rPr lang="en-US" altLang="en-US" sz="1600" b="1">
                    <a:solidFill>
                      <a:srgbClr val="000000"/>
                    </a:solidFill>
                    <a:latin typeface="+mn-lt"/>
                  </a:rPr>
                  <a:t>x</a:t>
                </a: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, for incoming request:</a:t>
                </a:r>
                <a:endParaRPr lang="en-US" altLang="en-US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49" name="Text Box 9"/>
              <p:cNvSpPr txBox="1">
                <a:spLocks noChangeArrowheads="1"/>
              </p:cNvSpPr>
              <p:nvPr/>
            </p:nvSpPr>
            <p:spPr bwMode="auto">
              <a:xfrm>
                <a:off x="333" y="1652"/>
                <a:ext cx="148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0"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serverSocket = socket()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</p:grp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grpSp>
        <p:nvGrpSpPr>
          <p:cNvPr id="50" name="Group 11"/>
          <p:cNvGrpSpPr>
            <a:grpSpLocks/>
          </p:cNvGrpSpPr>
          <p:nvPr/>
        </p:nvGrpSpPr>
        <p:grpSpPr bwMode="auto">
          <a:xfrm>
            <a:off x="6659564" y="2990848"/>
            <a:ext cx="2357437" cy="776286"/>
            <a:chOff x="3333" y="1183"/>
            <a:chExt cx="1485" cy="489"/>
          </a:xfrm>
        </p:grpSpPr>
        <p:sp>
          <p:nvSpPr>
            <p:cNvPr id="51" name="Text Box 12"/>
            <p:cNvSpPr txBox="1">
              <a:spLocks noChangeArrowheads="1"/>
            </p:cNvSpPr>
            <p:nvPr/>
          </p:nvSpPr>
          <p:spPr bwMode="auto">
            <a:xfrm>
              <a:off x="3335" y="1183"/>
              <a:ext cx="138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create socket,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connect to </a:t>
              </a:r>
              <a:r>
                <a:rPr lang="en-US" altLang="en-US" sz="1600" b="1">
                  <a:solidFill>
                    <a:srgbClr val="000000"/>
                  </a:solidFill>
                  <a:latin typeface="+mn-lt"/>
                </a:rPr>
                <a:t>hostid</a:t>
              </a: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, port=</a:t>
              </a:r>
              <a:r>
                <a:rPr lang="en-US" altLang="en-US" sz="1600" b="1">
                  <a:solidFill>
                    <a:srgbClr val="000000"/>
                  </a:solidFill>
                  <a:latin typeface="+mn-lt"/>
                </a:rPr>
                <a:t>x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2" name="Text Box 13"/>
            <p:cNvSpPr txBox="1">
              <a:spLocks noChangeArrowheads="1"/>
            </p:cNvSpPr>
            <p:nvPr/>
          </p:nvSpPr>
          <p:spPr bwMode="auto">
            <a:xfrm>
              <a:off x="3333" y="1459"/>
              <a:ext cx="148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clientSocket = socket()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2136711" y="1106996"/>
            <a:ext cx="37561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3200" kern="0">
                <a:solidFill>
                  <a:srgbClr val="000000"/>
                </a:solidFill>
                <a:latin typeface="+mn-lt"/>
              </a:rPr>
              <a:t>server</a:t>
            </a:r>
            <a:r>
              <a:rPr lang="en-US" altLang="en-US" kern="0">
                <a:solidFill>
                  <a:srgbClr val="000000"/>
                </a:solidFill>
                <a:latin typeface="+mn-lt"/>
              </a:rPr>
              <a:t> (running</a:t>
            </a:r>
            <a:r>
              <a:rPr lang="en-US" altLang="en-US" sz="2400" kern="0">
                <a:solidFill>
                  <a:srgbClr val="000000"/>
                </a:solidFill>
                <a:latin typeface="+mn-lt"/>
              </a:rPr>
              <a:t> on</a:t>
            </a:r>
            <a:r>
              <a:rPr lang="en-US" altLang="en-US" sz="2000" ker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000" b="1" kern="0">
                <a:solidFill>
                  <a:srgbClr val="000000"/>
                </a:solidFill>
                <a:latin typeface="+mn-lt"/>
              </a:rPr>
              <a:t>hostid</a:t>
            </a:r>
            <a:r>
              <a:rPr lang="en-US" altLang="en-US" kern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6864406" y="1102233"/>
            <a:ext cx="1104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3200" kern="0">
                <a:solidFill>
                  <a:srgbClr val="000000"/>
                </a:solidFill>
                <a:latin typeface="+mn-lt"/>
              </a:rPr>
              <a:t>client</a:t>
            </a:r>
          </a:p>
        </p:txBody>
      </p:sp>
      <p:grpSp>
        <p:nvGrpSpPr>
          <p:cNvPr id="55" name="Group 24"/>
          <p:cNvGrpSpPr>
            <a:grpSpLocks/>
          </p:cNvGrpSpPr>
          <p:nvPr/>
        </p:nvGrpSpPr>
        <p:grpSpPr bwMode="auto">
          <a:xfrm>
            <a:off x="4502150" y="3808413"/>
            <a:ext cx="4110038" cy="1371600"/>
            <a:chOff x="1848" y="2526"/>
            <a:chExt cx="2589" cy="864"/>
          </a:xfrm>
        </p:grpSpPr>
        <p:sp>
          <p:nvSpPr>
            <p:cNvPr id="56" name="Line 25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grpSp>
          <p:nvGrpSpPr>
            <p:cNvPr id="57" name="Group 26"/>
            <p:cNvGrpSpPr>
              <a:grpSpLocks/>
            </p:cNvGrpSpPr>
            <p:nvPr/>
          </p:nvGrpSpPr>
          <p:grpSpPr bwMode="auto">
            <a:xfrm>
              <a:off x="1848" y="2526"/>
              <a:ext cx="2589" cy="516"/>
              <a:chOff x="1848" y="2526"/>
              <a:chExt cx="2589" cy="516"/>
            </a:xfrm>
          </p:grpSpPr>
          <p:sp>
            <p:nvSpPr>
              <p:cNvPr id="58" name="Text Box 27"/>
              <p:cNvSpPr txBox="1">
                <a:spLocks noChangeArrowheads="1"/>
              </p:cNvSpPr>
              <p:nvPr/>
            </p:nvSpPr>
            <p:spPr bwMode="auto">
              <a:xfrm>
                <a:off x="3335" y="2654"/>
                <a:ext cx="110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send request using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0" name="Line 29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252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</p:grpSp>
      <p:grpSp>
        <p:nvGrpSpPr>
          <p:cNvPr id="61" name="Group 30"/>
          <p:cNvGrpSpPr>
            <a:grpSpLocks/>
          </p:cNvGrpSpPr>
          <p:nvPr/>
        </p:nvGrpSpPr>
        <p:grpSpPr bwMode="auto">
          <a:xfrm>
            <a:off x="2871789" y="3903662"/>
            <a:ext cx="4097337" cy="1520824"/>
            <a:chOff x="821" y="2586"/>
            <a:chExt cx="2581" cy="958"/>
          </a:xfrm>
        </p:grpSpPr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821" y="2768"/>
              <a:ext cx="106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read request from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</a:t>
              </a:r>
              <a:r>
                <a:rPr lang="en-US" altLang="en-US" sz="1600">
                  <a:solidFill>
                    <a:srgbClr val="FF0000"/>
                  </a:solidFill>
                  <a:latin typeface="+mn-lt"/>
                </a:rPr>
                <a:t>t</a:t>
              </a:r>
              <a:endParaRPr lang="en-US" alt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3" name="Text Box 32"/>
            <p:cNvSpPr txBox="1">
              <a:spLocks noChangeArrowheads="1"/>
            </p:cNvSpPr>
            <p:nvPr/>
          </p:nvSpPr>
          <p:spPr bwMode="auto">
            <a:xfrm>
              <a:off x="851" y="3176"/>
              <a:ext cx="10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write reply to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5" name="Line 34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66" name="Line 35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  <p:sp>
        <p:nvSpPr>
          <p:cNvPr id="67" name="Line 49"/>
          <p:cNvSpPr>
            <a:spLocks noChangeShapeType="1"/>
          </p:cNvSpPr>
          <p:nvPr/>
        </p:nvSpPr>
        <p:spPr bwMode="auto">
          <a:xfrm>
            <a:off x="2328864" y="1589088"/>
            <a:ext cx="3341687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68" name="Group 52"/>
          <p:cNvGrpSpPr>
            <a:grpSpLocks/>
          </p:cNvGrpSpPr>
          <p:nvPr/>
        </p:nvGrpSpPr>
        <p:grpSpPr bwMode="auto">
          <a:xfrm>
            <a:off x="4551546" y="3073403"/>
            <a:ext cx="2200275" cy="646113"/>
            <a:chOff x="3043" y="1170"/>
            <a:chExt cx="1386" cy="407"/>
          </a:xfrm>
        </p:grpSpPr>
        <p:sp>
          <p:nvSpPr>
            <p:cNvPr id="69" name="Line 37"/>
            <p:cNvSpPr>
              <a:spLocks noChangeShapeType="1"/>
            </p:cNvSpPr>
            <p:nvPr/>
          </p:nvSpPr>
          <p:spPr bwMode="auto">
            <a:xfrm>
              <a:off x="3043" y="1372"/>
              <a:ext cx="1386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0" name="Text Box 38"/>
            <p:cNvSpPr txBox="1">
              <a:spLocks noChangeArrowheads="1"/>
            </p:cNvSpPr>
            <p:nvPr/>
          </p:nvSpPr>
          <p:spPr bwMode="auto">
            <a:xfrm>
              <a:off x="3081" y="1170"/>
              <a:ext cx="125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CC0000"/>
                  </a:solidFill>
                  <a:latin typeface="+mn-lt"/>
                </a:rPr>
                <a:t>TCP 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CC0000"/>
                  </a:solidFill>
                  <a:latin typeface="+mn-lt"/>
                </a:rPr>
                <a:t>connection setup</a:t>
              </a:r>
              <a:endParaRPr lang="en-US" altLang="en-US" dirty="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71" name="Line 50"/>
          <p:cNvSpPr>
            <a:spLocks noChangeShapeType="1"/>
          </p:cNvSpPr>
          <p:nvPr/>
        </p:nvSpPr>
        <p:spPr bwMode="auto">
          <a:xfrm flipV="1">
            <a:off x="6949190" y="1589088"/>
            <a:ext cx="900058" cy="111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72" name="Group 53"/>
          <p:cNvGrpSpPr>
            <a:grpSpLocks/>
          </p:cNvGrpSpPr>
          <p:nvPr/>
        </p:nvGrpSpPr>
        <p:grpSpPr bwMode="auto">
          <a:xfrm>
            <a:off x="2822576" y="4264026"/>
            <a:ext cx="5478463" cy="1971676"/>
            <a:chOff x="832" y="2721"/>
            <a:chExt cx="3451" cy="1242"/>
          </a:xfrm>
        </p:grpSpPr>
        <p:sp>
          <p:nvSpPr>
            <p:cNvPr id="73" name="Text Box 15"/>
            <p:cNvSpPr txBox="1">
              <a:spLocks noChangeArrowheads="1"/>
            </p:cNvSpPr>
            <p:nvPr/>
          </p:nvSpPr>
          <p:spPr bwMode="auto">
            <a:xfrm>
              <a:off x="867" y="3493"/>
              <a:ext cx="10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+mn-lt"/>
                </a:rPr>
                <a:t>close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+mn-lt"/>
                </a:rPr>
                <a:t>connectionSocket</a:t>
              </a:r>
              <a:endParaRPr lang="en-US" altLang="en-US">
                <a:solidFill>
                  <a:srgbClr val="CC0000"/>
                </a:solidFill>
                <a:latin typeface="+mn-lt"/>
              </a:endParaRPr>
            </a:p>
          </p:txBody>
        </p:sp>
        <p:sp>
          <p:nvSpPr>
            <p:cNvPr id="74" name="Line 16"/>
            <p:cNvSpPr>
              <a:spLocks noChangeShapeType="1"/>
            </p:cNvSpPr>
            <p:nvPr/>
          </p:nvSpPr>
          <p:spPr bwMode="auto">
            <a:xfrm>
              <a:off x="1318" y="3437"/>
              <a:ext cx="0" cy="20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832" y="2721"/>
              <a:ext cx="492" cy="291"/>
            </a:xfrm>
            <a:custGeom>
              <a:avLst/>
              <a:gdLst>
                <a:gd name="T0" fmla="*/ 492 w 492"/>
                <a:gd name="T1" fmla="*/ 0 h 2112"/>
                <a:gd name="T2" fmla="*/ 492 w 492"/>
                <a:gd name="T3" fmla="*/ 0 h 2112"/>
                <a:gd name="T4" fmla="*/ 0 w 492"/>
                <a:gd name="T5" fmla="*/ 0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ea typeface="ＭＳ Ｐゴシック" charset="-128"/>
              </a:endParaRPr>
            </a:p>
          </p:txBody>
        </p:sp>
        <p:grpSp>
          <p:nvGrpSpPr>
            <p:cNvPr id="76" name="Group 18"/>
            <p:cNvGrpSpPr>
              <a:grpSpLocks/>
            </p:cNvGrpSpPr>
            <p:nvPr/>
          </p:nvGrpSpPr>
          <p:grpSpPr bwMode="auto">
            <a:xfrm>
              <a:off x="3393" y="3229"/>
              <a:ext cx="890" cy="734"/>
              <a:chOff x="3365" y="3356"/>
              <a:chExt cx="890" cy="734"/>
            </a:xfrm>
          </p:grpSpPr>
          <p:sp>
            <p:nvSpPr>
              <p:cNvPr id="77" name="Text Box 19"/>
              <p:cNvSpPr txBox="1">
                <a:spLocks noChangeArrowheads="1"/>
              </p:cNvSpPr>
              <p:nvPr/>
            </p:nvSpPr>
            <p:spPr bwMode="auto">
              <a:xfrm>
                <a:off x="3365" y="3356"/>
                <a:ext cx="890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read reply from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78" name="Text Box 20"/>
              <p:cNvSpPr txBox="1">
                <a:spLocks noChangeArrowheads="1"/>
              </p:cNvSpPr>
              <p:nvPr/>
            </p:nvSpPr>
            <p:spPr bwMode="auto">
              <a:xfrm>
                <a:off x="3389" y="3722"/>
                <a:ext cx="749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000000"/>
                    </a:solidFill>
                    <a:latin typeface="+mn-lt"/>
                  </a:rPr>
                  <a:t>close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600">
                    <a:solidFill>
                      <a:srgbClr val="CC0000"/>
                    </a:solidFill>
                    <a:latin typeface="+mn-lt"/>
                  </a:rPr>
                  <a:t>clientSocket</a:t>
                </a:r>
                <a:endParaRPr lang="en-US" altLang="en-US">
                  <a:solidFill>
                    <a:srgbClr val="CC0000"/>
                  </a:solidFill>
                  <a:latin typeface="+mn-lt"/>
                </a:endParaRPr>
              </a:p>
            </p:txBody>
          </p:sp>
          <p:sp>
            <p:nvSpPr>
              <p:cNvPr id="79" name="Line 2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26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ED476-E04A-870C-D7B6-7D81C591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– File Transfer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5CB22-9F88-2C4D-D124-4078C9C54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Computer Applications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Browser, Web Server, Email, P2P Applications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</a:p>
          <a:p>
            <a:r>
              <a:rPr lang="is-IS" dirty="0"/>
              <a:t>Application Layer </a:t>
            </a:r>
            <a:r>
              <a:rPr lang="is-IS" dirty="0">
                <a:solidFill>
                  <a:schemeClr val="accent6"/>
                </a:solidFill>
              </a:rPr>
              <a:t>(TCP – UDP Services) 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r>
              <a:rPr lang="en-US" dirty="0"/>
              <a:t>Web </a:t>
            </a:r>
            <a:r>
              <a:rPr lang="en-US" dirty="0">
                <a:solidFill>
                  <a:schemeClr val="accent6"/>
                </a:solidFill>
              </a:rPr>
              <a:t>(Web Pages – Objects like html, jpeg, mp3, </a:t>
            </a:r>
            <a:r>
              <a:rPr lang="en-US" dirty="0" err="1">
                <a:solidFill>
                  <a:schemeClr val="accent6"/>
                </a:solidFill>
              </a:rPr>
              <a:t>etc</a:t>
            </a:r>
            <a:r>
              <a:rPr lang="is-IS" dirty="0">
                <a:solidFill>
                  <a:schemeClr val="accent6"/>
                </a:solidFill>
              </a:rPr>
              <a:t>…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r>
              <a:rPr lang="en-US" dirty="0"/>
              <a:t>HTTP </a:t>
            </a:r>
            <a:r>
              <a:rPr lang="en-US" dirty="0">
                <a:solidFill>
                  <a:schemeClr val="accent6"/>
                </a:solidFill>
              </a:rPr>
              <a:t>(TCP connection, port-80, persistent &amp; non-persistent conn.), Request &amp; Response Message format, Cookies, Web caches, FTP, Port-21</a:t>
            </a:r>
          </a:p>
          <a:p>
            <a:r>
              <a:rPr lang="en-US" dirty="0"/>
              <a:t>E-mail </a:t>
            </a:r>
            <a:r>
              <a:rPr lang="en-US" dirty="0">
                <a:solidFill>
                  <a:schemeClr val="accent6"/>
                </a:solidFill>
              </a:rPr>
              <a:t>(User agent, Mail Server, SMTP port - 25), POP3, IMAP</a:t>
            </a:r>
          </a:p>
          <a:p>
            <a:r>
              <a:rPr lang="en-US" dirty="0"/>
              <a:t>DNS </a:t>
            </a:r>
            <a:r>
              <a:rPr lang="en-US" dirty="0">
                <a:solidFill>
                  <a:schemeClr val="accent6"/>
                </a:solidFill>
              </a:rPr>
              <a:t>(Domain names to IP Address), hierarchy structure</a:t>
            </a:r>
          </a:p>
          <a:p>
            <a:r>
              <a:rPr lang="en-US" dirty="0"/>
              <a:t>Socket programming with TCP and UDP </a:t>
            </a:r>
            <a:r>
              <a:rPr lang="en-US" dirty="0">
                <a:solidFill>
                  <a:schemeClr val="accent6"/>
                </a:solidFill>
              </a:rPr>
              <a:t>(TCP – </a:t>
            </a:r>
            <a:r>
              <a:rPr lang="en-US" dirty="0" err="1">
                <a:solidFill>
                  <a:schemeClr val="accent6"/>
                </a:solidFill>
              </a:rPr>
              <a:t>Sock_Stream</a:t>
            </a:r>
            <a:r>
              <a:rPr lang="en-US" dirty="0">
                <a:solidFill>
                  <a:schemeClr val="accent6"/>
                </a:solidFill>
              </a:rPr>
              <a:t>, UDP – </a:t>
            </a:r>
            <a:r>
              <a:rPr lang="en-US" dirty="0" err="1">
                <a:solidFill>
                  <a:schemeClr val="accent6"/>
                </a:solidFill>
              </a:rPr>
              <a:t>Sock_DGram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85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49BA2-2678-C31B-B591-92E6E66952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BC776E-41A8-4659-A3F0-C48BFCBA0F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826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FTP (File Transfer Protocol)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File Transfer Protocol (FTP) is the commonly used protocol for </a:t>
            </a:r>
            <a:r>
              <a:rPr lang="en-IN" dirty="0">
                <a:solidFill>
                  <a:schemeClr val="accent6"/>
                </a:solidFill>
              </a:rPr>
              <a:t>exchanging files </a:t>
            </a:r>
            <a:r>
              <a:rPr lang="en-IN" dirty="0"/>
              <a:t>over the Network or Internet. </a:t>
            </a:r>
          </a:p>
          <a:p>
            <a:pPr lvl="1"/>
            <a:r>
              <a:rPr lang="en-IN" dirty="0"/>
              <a:t>Example: </a:t>
            </a:r>
            <a:r>
              <a:rPr lang="en-IN" dirty="0" err="1"/>
              <a:t>Filezilla</a:t>
            </a:r>
            <a:endParaRPr lang="en-US" dirty="0"/>
          </a:p>
          <a:p>
            <a:pPr lvl="0"/>
            <a:r>
              <a:rPr lang="en-IN" dirty="0"/>
              <a:t>FTP uses the </a:t>
            </a:r>
            <a:r>
              <a:rPr lang="en-IN" dirty="0">
                <a:solidFill>
                  <a:schemeClr val="accent6"/>
                </a:solidFill>
              </a:rPr>
              <a:t>Internet's TCP/IP protocols </a:t>
            </a:r>
            <a:r>
              <a:rPr lang="en-IN" dirty="0"/>
              <a:t>to enable data transfer. </a:t>
            </a:r>
            <a:endParaRPr lang="en-US" dirty="0"/>
          </a:p>
          <a:p>
            <a:pPr lvl="0"/>
            <a:r>
              <a:rPr lang="en-IN" dirty="0"/>
              <a:t>FTP uses </a:t>
            </a:r>
            <a:r>
              <a:rPr lang="en-IN" dirty="0">
                <a:solidFill>
                  <a:schemeClr val="accent6"/>
                </a:solidFill>
              </a:rPr>
              <a:t>client-server architecture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FTP promotes sharing of files via remote computers with </a:t>
            </a:r>
            <a:r>
              <a:rPr lang="en-IN" dirty="0">
                <a:solidFill>
                  <a:schemeClr val="accent6"/>
                </a:solidFill>
              </a:rPr>
              <a:t>reliable and efficient </a:t>
            </a:r>
            <a:r>
              <a:rPr lang="en-IN" dirty="0"/>
              <a:t>data transfer.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C87F0B-D0E2-D949-9CFA-8B5987259EC3}"/>
              </a:ext>
            </a:extLst>
          </p:cNvPr>
          <p:cNvSpPr/>
          <p:nvPr/>
        </p:nvSpPr>
        <p:spPr>
          <a:xfrm>
            <a:off x="3476625" y="4151938"/>
            <a:ext cx="12192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user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EB7DE-A912-4D41-9763-5B7EC29253C3}"/>
              </a:ext>
            </a:extLst>
          </p:cNvPr>
          <p:cNvSpPr/>
          <p:nvPr/>
        </p:nvSpPr>
        <p:spPr>
          <a:xfrm>
            <a:off x="486727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CA04D-20F9-5B4F-9D2B-4F2455DFCF02}"/>
              </a:ext>
            </a:extLst>
          </p:cNvPr>
          <p:cNvSpPr/>
          <p:nvPr/>
        </p:nvSpPr>
        <p:spPr>
          <a:xfrm>
            <a:off x="8658225" y="4151938"/>
            <a:ext cx="990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FTP server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6481C9A-5B87-C042-B5DC-4E529EAFDAA3}"/>
              </a:ext>
            </a:extLst>
          </p:cNvPr>
          <p:cNvSpPr/>
          <p:nvPr/>
        </p:nvSpPr>
        <p:spPr>
          <a:xfrm>
            <a:off x="44291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95A93C04-A451-4E40-B3A4-82188E91E51A}"/>
              </a:ext>
            </a:extLst>
          </p:cNvPr>
          <p:cNvSpPr/>
          <p:nvPr/>
        </p:nvSpPr>
        <p:spPr>
          <a:xfrm>
            <a:off x="8886825" y="5334000"/>
            <a:ext cx="533400" cy="709422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C5CDE-F600-D84B-AC37-7B0F9EF16FC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4086226" y="4913938"/>
            <a:ext cx="504825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EFD01-A737-C740-B0B6-2AB43F5F902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867275" y="4913938"/>
            <a:ext cx="495300" cy="4953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89B13-2B64-1A48-8D57-C1BBB9A541D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>
            <a:off x="9153525" y="4913938"/>
            <a:ext cx="0" cy="42006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FBAA13-486B-CF40-89EF-73B2EC894C66}"/>
              </a:ext>
            </a:extLst>
          </p:cNvPr>
          <p:cNvSpPr txBox="1"/>
          <p:nvPr/>
        </p:nvSpPr>
        <p:spPr>
          <a:xfrm>
            <a:off x="3714750" y="6087694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file system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384563-1487-0841-B05C-4E133BE23294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857875" y="4532938"/>
            <a:ext cx="28003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7372F2-2A33-5549-96BE-4D24E338DBEB}"/>
              </a:ext>
            </a:extLst>
          </p:cNvPr>
          <p:cNvSpPr txBox="1"/>
          <p:nvPr/>
        </p:nvSpPr>
        <p:spPr>
          <a:xfrm>
            <a:off x="6276975" y="4178427"/>
            <a:ext cx="196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2FCB03-2FE7-5640-94DC-215AC9356F86}"/>
              </a:ext>
            </a:extLst>
          </p:cNvPr>
          <p:cNvSpPr txBox="1"/>
          <p:nvPr/>
        </p:nvSpPr>
        <p:spPr>
          <a:xfrm>
            <a:off x="7872248" y="6120574"/>
            <a:ext cx="22623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file system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D1EFED-F279-6A48-8E78-DD2B615AE8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800" y="3731876"/>
            <a:ext cx="621500" cy="6215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096EB2-AD31-2E4C-B851-1A954B933A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225" y="3669392"/>
            <a:ext cx="623524" cy="6235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10E2AB-964C-2F4F-8DA0-935BAC7867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983" y="4202738"/>
            <a:ext cx="660400" cy="660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FA15205-34B5-0F43-88EA-85B309C3580C}"/>
              </a:ext>
            </a:extLst>
          </p:cNvPr>
          <p:cNvSpPr txBox="1"/>
          <p:nvPr/>
        </p:nvSpPr>
        <p:spPr>
          <a:xfrm>
            <a:off x="2312361" y="4913939"/>
            <a:ext cx="9378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or Host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A40CBD-CFC0-5C47-9014-718493074F9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955843" y="4532939"/>
            <a:ext cx="520783" cy="86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4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4" grpId="0" animBg="1"/>
      <p:bldP spid="10" grpId="0" animBg="1"/>
      <p:bldP spid="22" grpId="0"/>
      <p:bldP spid="26" grpId="0"/>
      <p:bldP spid="2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FTP (File Transfer Protocol) – Cont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FTP client connect FTP server at </a:t>
            </a:r>
            <a:r>
              <a:rPr lang="en-US" altLang="en-US">
                <a:solidFill>
                  <a:schemeClr val="accent6"/>
                </a:solidFill>
              </a:rPr>
              <a:t>port 21 </a:t>
            </a:r>
            <a:r>
              <a:rPr lang="en-US" altLang="en-US"/>
              <a:t>using TCP.</a:t>
            </a:r>
          </a:p>
          <a:p>
            <a:r>
              <a:rPr lang="en-US" altLang="en-US"/>
              <a:t>FTP uses </a:t>
            </a:r>
            <a:r>
              <a:rPr lang="en-US" altLang="en-US">
                <a:solidFill>
                  <a:schemeClr val="accent6"/>
                </a:solidFill>
              </a:rPr>
              <a:t>two parallel TCP connections </a:t>
            </a:r>
            <a:r>
              <a:rPr lang="en-US" altLang="en-US"/>
              <a:t>to transfer a file,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altLang="en-US">
                <a:solidFill>
                  <a:schemeClr val="accent6"/>
                </a:solidFill>
              </a:rPr>
              <a:t>Control Connection</a:t>
            </a:r>
            <a:r>
              <a:rPr lang="en-US" altLang="en-US"/>
              <a:t>: Used for sending control information between two hosts.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altLang="en-US">
                <a:solidFill>
                  <a:schemeClr val="accent6"/>
                </a:solidFill>
              </a:rPr>
              <a:t>Data Connection</a:t>
            </a:r>
            <a:r>
              <a:rPr lang="en-US" altLang="en-US"/>
              <a:t>: To send a file.</a:t>
            </a:r>
          </a:p>
          <a:p>
            <a:r>
              <a:rPr lang="en-US" altLang="en-US">
                <a:solidFill>
                  <a:srgbClr val="C00000"/>
                </a:solidFill>
              </a:rPr>
              <a:t>Control Information </a:t>
            </a:r>
            <a:r>
              <a:rPr lang="en-US" altLang="en-US"/>
              <a:t>like user identification, password, commands to change remote directory, commands to “put” and “get” files</a:t>
            </a:r>
          </a:p>
          <a:p>
            <a:r>
              <a:rPr lang="en-US" altLang="en-US"/>
              <a:t>Client will browse remote file directory, sends commands over control connection.</a:t>
            </a:r>
          </a:p>
          <a:p>
            <a:r>
              <a:rPr lang="en-US" altLang="en-US"/>
              <a:t>FTP server maintains </a:t>
            </a:r>
            <a:r>
              <a:rPr lang="ja-JP" altLang="en-US"/>
              <a:t>“</a:t>
            </a:r>
            <a:r>
              <a:rPr lang="en-US" altLang="ja-JP"/>
              <a:t>state</a:t>
            </a:r>
            <a:r>
              <a:rPr lang="ja-JP" altLang="en-US"/>
              <a:t>”</a:t>
            </a:r>
            <a:r>
              <a:rPr lang="en-US" altLang="ja-JP"/>
              <a:t> about user like current directory, earlier authentication.</a:t>
            </a:r>
          </a:p>
          <a:p>
            <a:endParaRPr lang="en-US" altLang="ja-JP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2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647E-07FE-7D43-AFBA-84815420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(File Transfer Protocol)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45E8-7107-7548-8A49-9C78510A1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TP Protocol_How it works.mp4">
            <a:hlinkClick r:id="" action="ppaction://media"/>
            <a:extLst>
              <a:ext uri="{FF2B5EF4-FFF2-40B4-BE49-F238E27FC236}">
                <a16:creationId xmlns:a16="http://schemas.microsoft.com/office/drawing/2014/main" id="{B8C21730-68B9-0F4F-901E-C96CD8BD3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333"/>
          <a:stretch/>
        </p:blipFill>
        <p:spPr>
          <a:xfrm>
            <a:off x="1503812" y="711201"/>
            <a:ext cx="8457521" cy="55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177B7-01AD-67AA-80A6-A8F16B42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– SMTP, POP3, IMAP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EF609-AAC1-A5D9-C45D-5F8E4A5A3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2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Electronic Mail (Email)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25543" cy="5590565"/>
          </a:xfrm>
        </p:spPr>
        <p:txBody>
          <a:bodyPr>
            <a:normAutofit/>
          </a:bodyPr>
          <a:lstStyle/>
          <a:p>
            <a:r>
              <a:rPr lang="en-IN" dirty="0"/>
              <a:t>Email is an </a:t>
            </a:r>
            <a:r>
              <a:rPr lang="en-IN" dirty="0">
                <a:solidFill>
                  <a:schemeClr val="accent6"/>
                </a:solidFill>
              </a:rPr>
              <a:t>asynchronous communication </a:t>
            </a:r>
            <a:r>
              <a:rPr lang="en-IN" dirty="0"/>
              <a:t>medium in which people send and read messages as </a:t>
            </a:r>
            <a:r>
              <a:rPr lang="en-IN" dirty="0">
                <a:solidFill>
                  <a:schemeClr val="accent6"/>
                </a:solidFill>
              </a:rPr>
              <a:t>convenient</a:t>
            </a:r>
            <a:r>
              <a:rPr lang="en-IN" dirty="0"/>
              <a:t> for them</a:t>
            </a:r>
            <a:r>
              <a:rPr lang="en-US" dirty="0"/>
              <a:t>.</a:t>
            </a:r>
          </a:p>
          <a:p>
            <a:r>
              <a:rPr lang="en-IN" dirty="0"/>
              <a:t>Modern Email has many powerful features like: </a:t>
            </a:r>
          </a:p>
          <a:p>
            <a:pPr lvl="1"/>
            <a:r>
              <a:rPr lang="en-IN" dirty="0"/>
              <a:t>A messages with attachments</a:t>
            </a:r>
          </a:p>
          <a:p>
            <a:pPr lvl="1"/>
            <a:r>
              <a:rPr lang="en-IN" dirty="0"/>
              <a:t>Hyperlinks </a:t>
            </a:r>
          </a:p>
          <a:p>
            <a:pPr lvl="1"/>
            <a:r>
              <a:rPr lang="en-IN" dirty="0"/>
              <a:t>HTML-formatted text</a:t>
            </a:r>
          </a:p>
          <a:p>
            <a:pPr lvl="1"/>
            <a:r>
              <a:rPr lang="en-IN" dirty="0"/>
              <a:t>Embedded photos</a:t>
            </a:r>
          </a:p>
          <a:p>
            <a:r>
              <a:rPr lang="en-IN" dirty="0"/>
              <a:t>Email is fast, easy to distribute, and inexpensive. </a:t>
            </a:r>
          </a:p>
          <a:p>
            <a:r>
              <a:rPr lang="en-IN" dirty="0"/>
              <a:t>High level view of Internet mail system and its key components.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User agents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Mail servers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Simple Mail Transfer Protocol (SMTP)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6B13-0F58-5340-953A-515C56D4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23" y="1600200"/>
            <a:ext cx="4422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Email - </a:t>
            </a:r>
            <a:r>
              <a:rPr lang="en-IN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09396" cy="55905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accent6"/>
                </a:solidFill>
              </a:rPr>
              <a:t>User Agent</a:t>
            </a:r>
          </a:p>
          <a:p>
            <a:pPr lvl="1"/>
            <a:r>
              <a:rPr lang="en-IN" dirty="0"/>
              <a:t>User agents allow users to read, reply to, forward, save, and compose messages.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IN" dirty="0"/>
              <a:t>.g. Microsoft Outlook and Apple Mail.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accent6"/>
                </a:solidFill>
              </a:rPr>
              <a:t>Mail servers</a:t>
            </a:r>
          </a:p>
          <a:p>
            <a:pPr lvl="1"/>
            <a:r>
              <a:rPr lang="en-US" altLang="en-US" dirty="0"/>
              <a:t>A mailbox contains incoming messages for user.</a:t>
            </a:r>
          </a:p>
          <a:p>
            <a:pPr lvl="1"/>
            <a:r>
              <a:rPr lang="en-US" altLang="en-US" dirty="0"/>
              <a:t>A message queue of outgoing (to be sent) mail messages.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accent6"/>
                </a:solidFill>
              </a:rPr>
              <a:t>SMTP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It is a principal application layer protocol between mail servers to send email messages.</a:t>
            </a:r>
          </a:p>
          <a:p>
            <a:pPr lvl="2"/>
            <a:r>
              <a:rPr lang="en-US" altLang="en-US" dirty="0"/>
              <a:t>client: sending mail to server</a:t>
            </a:r>
          </a:p>
          <a:p>
            <a:pPr lvl="2"/>
            <a:r>
              <a:rPr lang="en-US" altLang="ja-JP" dirty="0"/>
              <a:t>server: receiving mail from other different mail server</a:t>
            </a:r>
            <a:endParaRPr lang="en-US" altLang="en-US" dirty="0"/>
          </a:p>
        </p:txBody>
      </p:sp>
      <p:sp>
        <p:nvSpPr>
          <p:cNvPr id="845" name="Rectangle 280"/>
          <p:cNvSpPr>
            <a:spLocks noChangeArrowheads="1"/>
          </p:cNvSpPr>
          <p:nvPr/>
        </p:nvSpPr>
        <p:spPr bwMode="auto">
          <a:xfrm>
            <a:off x="9350959" y="5215389"/>
            <a:ext cx="2148903" cy="8486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846" name="Group 279"/>
          <p:cNvGrpSpPr>
            <a:grpSpLocks/>
          </p:cNvGrpSpPr>
          <p:nvPr/>
        </p:nvGrpSpPr>
        <p:grpSpPr bwMode="auto">
          <a:xfrm>
            <a:off x="9474781" y="5099926"/>
            <a:ext cx="2586038" cy="1001286"/>
            <a:chOff x="4454" y="3282"/>
            <a:chExt cx="1629" cy="471"/>
          </a:xfrm>
        </p:grpSpPr>
        <p:sp>
          <p:nvSpPr>
            <p:cNvPr id="847" name="Text Box 263"/>
            <p:cNvSpPr txBox="1">
              <a:spLocks noChangeArrowheads="1"/>
            </p:cNvSpPr>
            <p:nvPr/>
          </p:nvSpPr>
          <p:spPr bwMode="auto">
            <a:xfrm>
              <a:off x="4777" y="3608"/>
              <a:ext cx="75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user mailbox</a:t>
              </a:r>
              <a:endParaRPr lang="en-US" altLang="en-US" sz="2000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848" name="Group 278"/>
            <p:cNvGrpSpPr>
              <a:grpSpLocks/>
            </p:cNvGrpSpPr>
            <p:nvPr/>
          </p:nvGrpSpPr>
          <p:grpSpPr bwMode="auto">
            <a:xfrm>
              <a:off x="4454" y="3408"/>
              <a:ext cx="450" cy="120"/>
              <a:chOff x="4310" y="3444"/>
              <a:chExt cx="450" cy="120"/>
            </a:xfrm>
          </p:grpSpPr>
          <p:sp>
            <p:nvSpPr>
              <p:cNvPr id="851" name="Rectangle 264"/>
              <p:cNvSpPr>
                <a:spLocks noChangeArrowheads="1"/>
              </p:cNvSpPr>
              <p:nvPr/>
            </p:nvSpPr>
            <p:spPr bwMode="auto">
              <a:xfrm>
                <a:off x="4310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52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3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4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5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6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7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8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49" name="Rectangle 272"/>
            <p:cNvSpPr>
              <a:spLocks noChangeArrowheads="1"/>
            </p:cNvSpPr>
            <p:nvPr/>
          </p:nvSpPr>
          <p:spPr bwMode="auto">
            <a:xfrm>
              <a:off x="4685" y="362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eaLnBrk="0" fontAlgn="base" hangingPunct="0">
                <a:lnSpc>
                  <a:spcPct val="100000"/>
                </a:lnSpc>
                <a:spcAft>
                  <a:spcPct val="0"/>
                </a:spcAft>
                <a:buClr>
                  <a:srgbClr val="3333CC"/>
                </a:buClr>
                <a:buSzPct val="85000"/>
                <a:buNone/>
                <a:defRPr/>
              </a:pPr>
              <a:endParaRPr lang="en-US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0" name="Text Box 277"/>
            <p:cNvSpPr txBox="1">
              <a:spLocks noChangeArrowheads="1"/>
            </p:cNvSpPr>
            <p:nvPr/>
          </p:nvSpPr>
          <p:spPr bwMode="auto">
            <a:xfrm>
              <a:off x="4856" y="3282"/>
              <a:ext cx="1227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endParaRPr lang="en-US" altLang="en-US" sz="1400" kern="0" dirty="0">
                <a:solidFill>
                  <a:srgbClr val="000000"/>
                </a:solidFill>
                <a:latin typeface="Arial" charset="0"/>
              </a:endParaRP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Outgoing </a:t>
              </a:r>
            </a:p>
            <a:p>
              <a:pPr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r>
                <a:rPr lang="en-US" altLang="en-US" sz="1400" kern="0" dirty="0">
                  <a:solidFill>
                    <a:srgbClr val="000000"/>
                  </a:solidFill>
                  <a:latin typeface="Arial" charset="0"/>
                </a:rPr>
                <a:t>message queue</a:t>
              </a:r>
              <a:endParaRPr lang="en-US" altLang="en-US" sz="2000" kern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859" name="Group 454"/>
          <p:cNvGrpSpPr>
            <a:grpSpLocks/>
          </p:cNvGrpSpPr>
          <p:nvPr/>
        </p:nvGrpSpPr>
        <p:grpSpPr bwMode="auto">
          <a:xfrm>
            <a:off x="7079246" y="863444"/>
            <a:ext cx="4318000" cy="5118100"/>
            <a:chOff x="2937" y="886"/>
            <a:chExt cx="2720" cy="3224"/>
          </a:xfrm>
        </p:grpSpPr>
        <p:grpSp>
          <p:nvGrpSpPr>
            <p:cNvPr id="860" name="Group 389"/>
            <p:cNvGrpSpPr>
              <a:grpSpLocks/>
            </p:cNvGrpSpPr>
            <p:nvPr/>
          </p:nvGrpSpPr>
          <p:grpSpPr bwMode="auto">
            <a:xfrm>
              <a:off x="4346" y="1756"/>
              <a:ext cx="301" cy="451"/>
              <a:chOff x="4140" y="429"/>
              <a:chExt cx="1425" cy="2396"/>
            </a:xfrm>
          </p:grpSpPr>
          <p:sp>
            <p:nvSpPr>
              <p:cNvPr id="1023" name="Freeform 39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4" name="Rectangle 391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25" name="Freeform 39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6" name="Freeform 39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27" name="Rectangle 394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28" name="Group 39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53" name="AutoShape 396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4" name="AutoShape 397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29" name="Rectangle 398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30" name="Group 39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51" name="AutoShape 40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2" name="AutoShape 401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1" name="Rectangle 402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2" name="Rectangle 403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33" name="Group 40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49" name="AutoShape 405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50" name="AutoShape 40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4" name="Freeform 40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35" name="Group 40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7" name="AutoShape 409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48" name="AutoShape 410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36" name="Rectangle 411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37" name="Freeform 41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8" name="Freeform 41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9" name="Oval 414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0" name="Freeform 41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1" name="AutoShape 416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2" name="AutoShape 417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3" name="Oval 418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4" name="Oval 419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45" name="Oval 420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46" name="Rectangle 421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1" name="Group 356"/>
            <p:cNvGrpSpPr>
              <a:grpSpLocks/>
            </p:cNvGrpSpPr>
            <p:nvPr/>
          </p:nvGrpSpPr>
          <p:grpSpPr bwMode="auto">
            <a:xfrm>
              <a:off x="3091" y="2634"/>
              <a:ext cx="301" cy="451"/>
              <a:chOff x="4140" y="429"/>
              <a:chExt cx="1425" cy="2396"/>
            </a:xfrm>
          </p:grpSpPr>
          <p:sp>
            <p:nvSpPr>
              <p:cNvPr id="991" name="Freeform 35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2" name="Rectangle 358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93" name="Freeform 35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4" name="Freeform 36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95" name="Rectangle 361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96" name="Group 36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21" name="AutoShape 3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22" name="AutoShape 364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97" name="Rectangle 365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98" name="Group 36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19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20" name="AutoShape 368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99" name="Rectangle 369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0" name="Rectangle 370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001" name="Group 37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17" name="AutoShape 372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18" name="AutoShape 37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02" name="Freeform 37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003" name="Group 37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15" name="AutoShape 376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016" name="AutoShape 377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004" name="Rectangle 378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5" name="Freeform 37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6" name="Freeform 38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7" name="Oval 381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08" name="Freeform 38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09" name="AutoShape 383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0" name="AutoShape 384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1" name="Oval 385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2" name="Oval 386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1013" name="Oval 387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014" name="Rectangle 388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2" name="Group 320"/>
            <p:cNvGrpSpPr>
              <a:grpSpLocks/>
            </p:cNvGrpSpPr>
            <p:nvPr/>
          </p:nvGrpSpPr>
          <p:grpSpPr bwMode="auto">
            <a:xfrm>
              <a:off x="3105" y="1159"/>
              <a:ext cx="301" cy="451"/>
              <a:chOff x="4140" y="429"/>
              <a:chExt cx="1425" cy="2396"/>
            </a:xfrm>
          </p:grpSpPr>
          <p:sp>
            <p:nvSpPr>
              <p:cNvPr id="959" name="Freeform 32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0" name="Rectangle 322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61" name="Freeform 32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2" name="Freeform 32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Rectangle 325"/>
              <p:cNvSpPr>
                <a:spLocks noChangeArrowheads="1"/>
              </p:cNvSpPr>
              <p:nvPr/>
            </p:nvSpPr>
            <p:spPr bwMode="auto">
              <a:xfrm>
                <a:off x="4211" y="695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4" name="Group 32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89" name="AutoShape 32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90" name="AutoShape 328"/>
                <p:cNvSpPr>
                  <a:spLocks noChangeArrowheads="1"/>
                </p:cNvSpPr>
                <p:nvPr/>
              </p:nvSpPr>
              <p:spPr bwMode="auto">
                <a:xfrm>
                  <a:off x="634" y="2583"/>
                  <a:ext cx="685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65" name="Rectangle 329"/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6" name="Group 33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7" name="AutoShape 331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8" name="AutoShape 332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67" name="Rectangle 333"/>
              <p:cNvSpPr>
                <a:spLocks noChangeArrowheads="1"/>
              </p:cNvSpPr>
              <p:nvPr/>
            </p:nvSpPr>
            <p:spPr bwMode="auto">
              <a:xfrm>
                <a:off x="4216" y="135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68" name="Rectangle 334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2" cy="48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969" name="Group 33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5" name="AutoShape 336"/>
                <p:cNvSpPr>
                  <a:spLocks noChangeArrowheads="1"/>
                </p:cNvSpPr>
                <p:nvPr/>
              </p:nvSpPr>
              <p:spPr bwMode="auto">
                <a:xfrm>
                  <a:off x="616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6" name="AutoShape 337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70" name="Freeform 33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1" name="Group 33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3" name="AutoShape 340"/>
                <p:cNvSpPr>
                  <a:spLocks noChangeArrowheads="1"/>
                </p:cNvSpPr>
                <p:nvPr/>
              </p:nvSpPr>
              <p:spPr bwMode="auto">
                <a:xfrm>
                  <a:off x="629" y="2568"/>
                  <a:ext cx="70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984" name="AutoShape 341"/>
                <p:cNvSpPr>
                  <a:spLocks noChangeArrowheads="1"/>
                </p:cNvSpPr>
                <p:nvPr/>
              </p:nvSpPr>
              <p:spPr bwMode="auto">
                <a:xfrm>
                  <a:off x="634" y="2584"/>
                  <a:ext cx="67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v"/>
                    <a:defRPr sz="28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charset="2"/>
                    <a:buChar char="§"/>
                    <a:defRPr sz="2400">
                      <a:solidFill>
                        <a:schemeClr val="tx1"/>
                      </a:solidFill>
                      <a:latin typeface="Gill Sans MT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None/>
                    <a:defRPr/>
                  </a:pPr>
                  <a:endParaRPr lang="en-US" altLang="en-US" sz="20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972" name="Rectangle 342"/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71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3" name="Freeform 34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4" name="Freeform 34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Oval 345"/>
              <p:cNvSpPr>
                <a:spLocks noChangeArrowheads="1"/>
              </p:cNvSpPr>
              <p:nvPr/>
            </p:nvSpPr>
            <p:spPr bwMode="auto">
              <a:xfrm>
                <a:off x="5518" y="2612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6" name="Freeform 34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7" name="AutoShape 34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8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8" name="AutoShape 348"/>
              <p:cNvSpPr>
                <a:spLocks noChangeArrowheads="1"/>
              </p:cNvSpPr>
              <p:nvPr/>
            </p:nvSpPr>
            <p:spPr bwMode="auto">
              <a:xfrm>
                <a:off x="4206" y="2713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79" name="Oval 349"/>
              <p:cNvSpPr>
                <a:spLocks noChangeArrowheads="1"/>
              </p:cNvSpPr>
              <p:nvPr/>
            </p:nvSpPr>
            <p:spPr bwMode="auto">
              <a:xfrm>
                <a:off x="4306" y="2384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80" name="Oval 350"/>
              <p:cNvSpPr>
                <a:spLocks noChangeArrowheads="1"/>
              </p:cNvSpPr>
              <p:nvPr/>
            </p:nvSpPr>
            <p:spPr bwMode="auto">
              <a:xfrm>
                <a:off x="4486" y="2384"/>
                <a:ext cx="161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endParaRPr lang="en-US" altLang="en-US" sz="1800" kern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981" name="Oval 351"/>
              <p:cNvSpPr>
                <a:spLocks noChangeArrowheads="1"/>
              </p:cNvSpPr>
              <p:nvPr/>
            </p:nvSpPr>
            <p:spPr bwMode="auto">
              <a:xfrm>
                <a:off x="4661" y="2379"/>
                <a:ext cx="161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82" name="Rectangle 352"/>
              <p:cNvSpPr>
                <a:spLocks noChangeArrowheads="1"/>
              </p:cNvSpPr>
              <p:nvPr/>
            </p:nvSpPr>
            <p:spPr bwMode="auto">
              <a:xfrm>
                <a:off x="5063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0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63" name="Line 9"/>
            <p:cNvSpPr>
              <a:spLocks noChangeShapeType="1"/>
            </p:cNvSpPr>
            <p:nvPr/>
          </p:nvSpPr>
          <p:spPr bwMode="auto">
            <a:xfrm>
              <a:off x="3734" y="1642"/>
              <a:ext cx="708" cy="49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4" name="Group 19"/>
            <p:cNvGrpSpPr>
              <a:grpSpLocks/>
            </p:cNvGrpSpPr>
            <p:nvPr/>
          </p:nvGrpSpPr>
          <p:grpSpPr bwMode="auto">
            <a:xfrm>
              <a:off x="4466" y="1881"/>
              <a:ext cx="510" cy="661"/>
              <a:chOff x="4296" y="2627"/>
              <a:chExt cx="510" cy="661"/>
            </a:xfrm>
          </p:grpSpPr>
          <p:sp>
            <p:nvSpPr>
              <p:cNvPr id="944" name="Rectangle 20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5" name="Text Box 21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6" name="Rectangle 22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7" name="Line 23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8" name="Line 24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9" name="Line 25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0" name="Line 26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1" name="Line 27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2" name="Line 28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3" name="Line 29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54" name="Rectangle 30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5" name="Rectangle 31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6" name="Rectangle 32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7" name="Rectangle 33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58" name="Rectangle 34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5" name="Group 60"/>
            <p:cNvGrpSpPr>
              <a:grpSpLocks/>
            </p:cNvGrpSpPr>
            <p:nvPr/>
          </p:nvGrpSpPr>
          <p:grpSpPr bwMode="auto">
            <a:xfrm>
              <a:off x="3206" y="2763"/>
              <a:ext cx="510" cy="661"/>
              <a:chOff x="4296" y="2627"/>
              <a:chExt cx="510" cy="661"/>
            </a:xfrm>
          </p:grpSpPr>
          <p:sp>
            <p:nvSpPr>
              <p:cNvPr id="929" name="Rectangle 61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0" name="Text Box 62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1" name="Rectangle 63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32" name="Line 64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3" name="Line 65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4" name="Line 66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5" name="Line 67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6" name="Line 68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7" name="Line 69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8" name="Line 70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9" name="Rectangle 71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0" name="Rectangle 72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1" name="Rectangle 73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2" name="Rectangle 74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43" name="Rectangle 75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66" name="Group 96"/>
            <p:cNvGrpSpPr>
              <a:grpSpLocks/>
            </p:cNvGrpSpPr>
            <p:nvPr/>
          </p:nvGrpSpPr>
          <p:grpSpPr bwMode="auto">
            <a:xfrm>
              <a:off x="3206" y="1347"/>
              <a:ext cx="510" cy="661"/>
              <a:chOff x="4296" y="2627"/>
              <a:chExt cx="510" cy="661"/>
            </a:xfrm>
          </p:grpSpPr>
          <p:sp>
            <p:nvSpPr>
              <p:cNvPr id="914" name="Rectangle 97"/>
              <p:cNvSpPr>
                <a:spLocks noChangeArrowheads="1"/>
              </p:cNvSpPr>
              <p:nvPr/>
            </p:nvSpPr>
            <p:spPr bwMode="auto">
              <a:xfrm>
                <a:off x="4296" y="2652"/>
                <a:ext cx="510" cy="636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5" name="Text Box 98"/>
              <p:cNvSpPr txBox="1">
                <a:spLocks noChangeArrowheads="1"/>
              </p:cNvSpPr>
              <p:nvPr/>
            </p:nvSpPr>
            <p:spPr bwMode="auto">
              <a:xfrm>
                <a:off x="4304" y="2627"/>
                <a:ext cx="47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mail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server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6" name="Rectangle 99"/>
              <p:cNvSpPr>
                <a:spLocks noChangeArrowheads="1"/>
              </p:cNvSpPr>
              <p:nvPr/>
            </p:nvSpPr>
            <p:spPr bwMode="auto">
              <a:xfrm>
                <a:off x="4320" y="300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7" name="Line 100"/>
              <p:cNvSpPr>
                <a:spLocks noChangeShapeType="1"/>
              </p:cNvSpPr>
              <p:nvPr/>
            </p:nvSpPr>
            <p:spPr bwMode="auto">
              <a:xfrm>
                <a:off x="4369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Line 101"/>
              <p:cNvSpPr>
                <a:spLocks noChangeShapeType="1"/>
              </p:cNvSpPr>
              <p:nvPr/>
            </p:nvSpPr>
            <p:spPr bwMode="auto">
              <a:xfrm>
                <a:off x="4478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Line 102"/>
              <p:cNvSpPr>
                <a:spLocks noChangeShapeType="1"/>
              </p:cNvSpPr>
              <p:nvPr/>
            </p:nvSpPr>
            <p:spPr bwMode="auto">
              <a:xfrm>
                <a:off x="4533" y="3035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Line 103"/>
              <p:cNvSpPr>
                <a:spLocks noChangeShapeType="1"/>
              </p:cNvSpPr>
              <p:nvPr/>
            </p:nvSpPr>
            <p:spPr bwMode="auto">
              <a:xfrm>
                <a:off x="4590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Line 104"/>
              <p:cNvSpPr>
                <a:spLocks noChangeShapeType="1"/>
              </p:cNvSpPr>
              <p:nvPr/>
            </p:nvSpPr>
            <p:spPr bwMode="auto">
              <a:xfrm>
                <a:off x="4651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2" name="Line 105"/>
              <p:cNvSpPr>
                <a:spLocks noChangeShapeType="1"/>
              </p:cNvSpPr>
              <p:nvPr/>
            </p:nvSpPr>
            <p:spPr bwMode="auto">
              <a:xfrm>
                <a:off x="4707" y="3033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3" name="Line 106"/>
              <p:cNvSpPr>
                <a:spLocks noChangeShapeType="1"/>
              </p:cNvSpPr>
              <p:nvPr/>
            </p:nvSpPr>
            <p:spPr bwMode="auto">
              <a:xfrm>
                <a:off x="4422" y="3034"/>
                <a:ext cx="0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4" name="Rectangle 107"/>
              <p:cNvSpPr>
                <a:spLocks noChangeArrowheads="1"/>
              </p:cNvSpPr>
              <p:nvPr/>
            </p:nvSpPr>
            <p:spPr bwMode="auto">
              <a:xfrm>
                <a:off x="4328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5" name="Rectangle 108"/>
              <p:cNvSpPr>
                <a:spLocks noChangeArrowheads="1"/>
              </p:cNvSpPr>
              <p:nvPr/>
            </p:nvSpPr>
            <p:spPr bwMode="auto">
              <a:xfrm>
                <a:off x="4414" y="317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6" name="Rectangle 109"/>
              <p:cNvSpPr>
                <a:spLocks noChangeArrowheads="1"/>
              </p:cNvSpPr>
              <p:nvPr/>
            </p:nvSpPr>
            <p:spPr bwMode="auto">
              <a:xfrm>
                <a:off x="4500" y="317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7" name="Rectangle 110"/>
              <p:cNvSpPr>
                <a:spLocks noChangeArrowheads="1"/>
              </p:cNvSpPr>
              <p:nvPr/>
            </p:nvSpPr>
            <p:spPr bwMode="auto">
              <a:xfrm>
                <a:off x="4597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28" name="Rectangle 111"/>
              <p:cNvSpPr>
                <a:spLocks noChangeArrowheads="1"/>
              </p:cNvSpPr>
              <p:nvPr/>
            </p:nvSpPr>
            <p:spPr bwMode="auto">
              <a:xfrm>
                <a:off x="4693" y="317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867" name="Line 117"/>
            <p:cNvSpPr>
              <a:spLocks noChangeShapeType="1"/>
            </p:cNvSpPr>
            <p:nvPr/>
          </p:nvSpPr>
          <p:spPr bwMode="auto">
            <a:xfrm flipV="1">
              <a:off x="3734" y="2350"/>
              <a:ext cx="708" cy="684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68" name="Line 118"/>
            <p:cNvSpPr>
              <a:spLocks noChangeShapeType="1"/>
            </p:cNvSpPr>
            <p:nvPr/>
          </p:nvSpPr>
          <p:spPr bwMode="auto">
            <a:xfrm flipH="1" flipV="1">
              <a:off x="3266" y="2020"/>
              <a:ext cx="0" cy="78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69" name="Group 119"/>
            <p:cNvGrpSpPr>
              <a:grpSpLocks/>
            </p:cNvGrpSpPr>
            <p:nvPr/>
          </p:nvGrpSpPr>
          <p:grpSpPr bwMode="auto">
            <a:xfrm>
              <a:off x="3795" y="2535"/>
              <a:ext cx="650" cy="288"/>
              <a:chOff x="3745" y="2537"/>
              <a:chExt cx="650" cy="288"/>
            </a:xfrm>
          </p:grpSpPr>
          <p:sp>
            <p:nvSpPr>
              <p:cNvPr id="912" name="Rectangle 12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3" name="Text Box 12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0" name="Group 122"/>
            <p:cNvGrpSpPr>
              <a:grpSpLocks/>
            </p:cNvGrpSpPr>
            <p:nvPr/>
          </p:nvGrpSpPr>
          <p:grpSpPr bwMode="auto">
            <a:xfrm>
              <a:off x="3771" y="1743"/>
              <a:ext cx="650" cy="288"/>
              <a:chOff x="3745" y="2537"/>
              <a:chExt cx="650" cy="288"/>
            </a:xfrm>
          </p:grpSpPr>
          <p:sp>
            <p:nvSpPr>
              <p:cNvPr id="910" name="Rectangle 123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11" name="Text Box 124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1" name="Group 125"/>
            <p:cNvGrpSpPr>
              <a:grpSpLocks/>
            </p:cNvGrpSpPr>
            <p:nvPr/>
          </p:nvGrpSpPr>
          <p:grpSpPr bwMode="auto">
            <a:xfrm>
              <a:off x="2937" y="2193"/>
              <a:ext cx="650" cy="288"/>
              <a:chOff x="3745" y="2537"/>
              <a:chExt cx="650" cy="288"/>
            </a:xfrm>
          </p:grpSpPr>
          <p:sp>
            <p:nvSpPr>
              <p:cNvPr id="908" name="Rectangle 126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9" name="Text Box 127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2400" kern="0">
                    <a:solidFill>
                      <a:srgbClr val="CC0000"/>
                    </a:solidFill>
                    <a:latin typeface="Arial" charset="0"/>
                  </a:rPr>
                  <a:t>SMTP</a:t>
                </a:r>
              </a:p>
            </p:txBody>
          </p:sp>
        </p:grpSp>
        <p:grpSp>
          <p:nvGrpSpPr>
            <p:cNvPr id="872" name="Group 423"/>
            <p:cNvGrpSpPr>
              <a:grpSpLocks/>
            </p:cNvGrpSpPr>
            <p:nvPr/>
          </p:nvGrpSpPr>
          <p:grpSpPr bwMode="auto">
            <a:xfrm>
              <a:off x="3587" y="886"/>
              <a:ext cx="575" cy="664"/>
              <a:chOff x="3574" y="550"/>
              <a:chExt cx="575" cy="664"/>
            </a:xfrm>
          </p:grpSpPr>
          <p:grpSp>
            <p:nvGrpSpPr>
              <p:cNvPr id="903" name="Group 35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6" name="Picture 35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7" name="Freeform 35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0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3" name="Group 424"/>
            <p:cNvGrpSpPr>
              <a:grpSpLocks/>
            </p:cNvGrpSpPr>
            <p:nvPr/>
          </p:nvGrpSpPr>
          <p:grpSpPr bwMode="auto">
            <a:xfrm>
              <a:off x="4870" y="1400"/>
              <a:ext cx="575" cy="664"/>
              <a:chOff x="3574" y="550"/>
              <a:chExt cx="575" cy="664"/>
            </a:xfrm>
          </p:grpSpPr>
          <p:grpSp>
            <p:nvGrpSpPr>
              <p:cNvPr id="898" name="Group 425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901" name="Picture 42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2" name="Freeform 427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90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4" name="Group 430"/>
            <p:cNvGrpSpPr>
              <a:grpSpLocks/>
            </p:cNvGrpSpPr>
            <p:nvPr/>
          </p:nvGrpSpPr>
          <p:grpSpPr bwMode="auto">
            <a:xfrm>
              <a:off x="5082" y="1880"/>
              <a:ext cx="575" cy="664"/>
              <a:chOff x="3574" y="550"/>
              <a:chExt cx="575" cy="664"/>
            </a:xfrm>
          </p:grpSpPr>
          <p:grpSp>
            <p:nvGrpSpPr>
              <p:cNvPr id="893" name="Group 431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6" name="Picture 432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7" name="Freeform 433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9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5" name="Group 436"/>
            <p:cNvGrpSpPr>
              <a:grpSpLocks/>
            </p:cNvGrpSpPr>
            <p:nvPr/>
          </p:nvGrpSpPr>
          <p:grpSpPr bwMode="auto">
            <a:xfrm>
              <a:off x="4999" y="2540"/>
              <a:ext cx="575" cy="664"/>
              <a:chOff x="3574" y="550"/>
              <a:chExt cx="575" cy="664"/>
            </a:xfrm>
          </p:grpSpPr>
          <p:grpSp>
            <p:nvGrpSpPr>
              <p:cNvPr id="888" name="Group 437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91" name="Picture 438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92" name="Freeform 439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9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6" name="Group 442"/>
            <p:cNvGrpSpPr>
              <a:grpSpLocks/>
            </p:cNvGrpSpPr>
            <p:nvPr/>
          </p:nvGrpSpPr>
          <p:grpSpPr bwMode="auto">
            <a:xfrm>
              <a:off x="3354" y="3446"/>
              <a:ext cx="575" cy="664"/>
              <a:chOff x="3574" y="550"/>
              <a:chExt cx="575" cy="664"/>
            </a:xfrm>
          </p:grpSpPr>
          <p:grpSp>
            <p:nvGrpSpPr>
              <p:cNvPr id="883" name="Group 443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6" name="Picture 44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7" name="Freeform 445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84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85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77" name="Group 448"/>
            <p:cNvGrpSpPr>
              <a:grpSpLocks/>
            </p:cNvGrpSpPr>
            <p:nvPr/>
          </p:nvGrpSpPr>
          <p:grpSpPr bwMode="auto">
            <a:xfrm>
              <a:off x="3813" y="3056"/>
              <a:ext cx="575" cy="664"/>
              <a:chOff x="3574" y="550"/>
              <a:chExt cx="575" cy="664"/>
            </a:xfrm>
          </p:grpSpPr>
          <p:grpSp>
            <p:nvGrpSpPr>
              <p:cNvPr id="878" name="Group 449"/>
              <p:cNvGrpSpPr>
                <a:grpSpLocks/>
              </p:cNvGrpSpPr>
              <p:nvPr/>
            </p:nvGrpSpPr>
            <p:grpSpPr bwMode="auto">
              <a:xfrm>
                <a:off x="3588" y="692"/>
                <a:ext cx="561" cy="522"/>
                <a:chOff x="-44" y="1473"/>
                <a:chExt cx="981" cy="1105"/>
              </a:xfrm>
            </p:grpSpPr>
            <p:pic>
              <p:nvPicPr>
                <p:cNvPr id="881" name="Picture 4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82" name="Freeform 4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24164 w 356"/>
                    <a:gd name="T3" fmla="*/ 1678 h 368"/>
                    <a:gd name="T4" fmla="*/ 28666 w 356"/>
                    <a:gd name="T5" fmla="*/ 34959 h 368"/>
                    <a:gd name="T6" fmla="*/ 6318 w 356"/>
                    <a:gd name="T7" fmla="*/ 43721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9" name="Rectangle 115"/>
              <p:cNvSpPr>
                <a:spLocks noChangeArrowheads="1"/>
              </p:cNvSpPr>
              <p:nvPr/>
            </p:nvSpPr>
            <p:spPr bwMode="auto">
              <a:xfrm>
                <a:off x="3611" y="576"/>
                <a:ext cx="381" cy="330"/>
              </a:xfrm>
              <a:prstGeom prst="rect">
                <a:avLst/>
              </a:prstGeom>
              <a:solidFill>
                <a:srgbClr val="CCCC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Aft>
                    <a:spcPct val="0"/>
                  </a:spcAft>
                  <a:buClr>
                    <a:srgbClr val="3333CC"/>
                  </a:buClr>
                  <a:buSzPct val="85000"/>
                  <a:buNone/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80" name="Text Box 116"/>
              <p:cNvSpPr txBox="1">
                <a:spLocks noChangeArrowheads="1"/>
              </p:cNvSpPr>
              <p:nvPr/>
            </p:nvSpPr>
            <p:spPr bwMode="auto">
              <a:xfrm>
                <a:off x="3574" y="550"/>
                <a:ext cx="436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user</a:t>
                </a:r>
              </a:p>
              <a:p>
                <a:pPr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defRPr/>
                </a:pPr>
                <a:r>
                  <a:rPr lang="en-US" altLang="en-US" sz="1600" kern="0">
                    <a:solidFill>
                      <a:srgbClr val="000000"/>
                    </a:solidFill>
                    <a:latin typeface="Arial" charset="0"/>
                  </a:rPr>
                  <a:t>agent</a:t>
                </a:r>
                <a:endParaRPr lang="en-US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1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/>
    </p:bld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1CS501_CN_Unit_1_Introduction to Computer Networks" id="{742FF22A-866B-6A4B-AF57-FBD93819822A}" vid="{317B4626-23AD-0D48-8FF6-5340941DD1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</Template>
  <TotalTime>6737</TotalTime>
  <Words>2012</Words>
  <Application>Microsoft Office PowerPoint</Application>
  <PresentationFormat>Widescreen</PresentationFormat>
  <Paragraphs>340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ＭＳ Ｐゴシック</vt:lpstr>
      <vt:lpstr>Arial</vt:lpstr>
      <vt:lpstr>Calibri</vt:lpstr>
      <vt:lpstr>Courier New</vt:lpstr>
      <vt:lpstr>Gill Sans MT</vt:lpstr>
      <vt:lpstr>Open Sans</vt:lpstr>
      <vt:lpstr>Open Sans Semibold</vt:lpstr>
      <vt:lpstr>Open Sans Semibold</vt:lpstr>
      <vt:lpstr>Roboto Condensed</vt:lpstr>
      <vt:lpstr>Roboto Condensed Light</vt:lpstr>
      <vt:lpstr>Segoe UI Black</vt:lpstr>
      <vt:lpstr>Tahoma</vt:lpstr>
      <vt:lpstr>Times New Roman</vt:lpstr>
      <vt:lpstr>Wingdings</vt:lpstr>
      <vt:lpstr>Wingdings 2</vt:lpstr>
      <vt:lpstr>Wingdings 3</vt:lpstr>
      <vt:lpstr>ZapfDingbats</vt:lpstr>
      <vt:lpstr>ZapfDingbatsITC</vt:lpstr>
      <vt:lpstr>VIdeo Lecture 16x9 Light Template</vt:lpstr>
      <vt:lpstr>Unit-2 Application Layer </vt:lpstr>
      <vt:lpstr>PowerPoint Presentation</vt:lpstr>
      <vt:lpstr>FTP – File Transfer Protocol</vt:lpstr>
      <vt:lpstr>FTP (File Transfer Protocol)</vt:lpstr>
      <vt:lpstr>FTP (File Transfer Protocol) – Cont…</vt:lpstr>
      <vt:lpstr>FTP (File Transfer Protocol) – Example</vt:lpstr>
      <vt:lpstr>Email – SMTP, POP3, IMAP</vt:lpstr>
      <vt:lpstr>Electronic Mail (Email)</vt:lpstr>
      <vt:lpstr>Email - Cont…</vt:lpstr>
      <vt:lpstr>SMTP</vt:lpstr>
      <vt:lpstr>SMTP - Example</vt:lpstr>
      <vt:lpstr>SMTP - Example</vt:lpstr>
      <vt:lpstr>Mail Access Protocols (POP3 and IMAP)</vt:lpstr>
      <vt:lpstr>POP3 – Post Office Version 3</vt:lpstr>
      <vt:lpstr>IMAP - Internet Mail Access Protocol</vt:lpstr>
      <vt:lpstr>DNS – Domain Name System</vt:lpstr>
      <vt:lpstr>DNS - Domain Name System</vt:lpstr>
      <vt:lpstr>DNS - Example</vt:lpstr>
      <vt:lpstr>DNS: A distributed - hierarchical database</vt:lpstr>
      <vt:lpstr>DNS – Cont…</vt:lpstr>
      <vt:lpstr>DNS - Example</vt:lpstr>
      <vt:lpstr>DNS Name Resolution Example</vt:lpstr>
      <vt:lpstr>DNS Name Resolution Example</vt:lpstr>
      <vt:lpstr>DNS – Cont...</vt:lpstr>
      <vt:lpstr>Socket Programming – TCP, UDP</vt:lpstr>
      <vt:lpstr>Socket Programming</vt:lpstr>
      <vt:lpstr>Type of Socket</vt:lpstr>
      <vt:lpstr>Client-Server socket interaction: UDP</vt:lpstr>
      <vt:lpstr>Client-Server socket interaction: TCP</vt:lpstr>
      <vt:lpstr>Outline -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HP</cp:lastModifiedBy>
  <cp:revision>149</cp:revision>
  <dcterms:created xsi:type="dcterms:W3CDTF">2020-06-29T07:50:49Z</dcterms:created>
  <dcterms:modified xsi:type="dcterms:W3CDTF">2025-07-18T08:55:59Z</dcterms:modified>
</cp:coreProperties>
</file>